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Lst>
  <p:sldSz cx="18288000" cy="10287000"/>
  <p:notesSz cx="6858000" cy="9144000"/>
  <p:embeddedFontLst>
    <p:embeddedFont>
      <p:font typeface="Jua" panose="020B0604020202020204" charset="-127"/>
      <p:regular r:id="rId9"/>
    </p:embeddedFont>
    <p:embeddedFont>
      <p:font typeface="Atma Bold" panose="020B0604020202020204" charset="0"/>
      <p:regular r:id="rId10"/>
    </p:embeddedFont>
    <p:embeddedFont>
      <p:font typeface="Calibri" panose="020F0502020204030204" pitchFamily="34" charset="0"/>
      <p:regular r:id="rId11"/>
      <p:bold r:id="rId12"/>
      <p:italic r:id="rId13"/>
      <p:boldItalic r:id="rId14"/>
    </p:embeddedFont>
    <p:embeddedFont>
      <p:font typeface="Gaegu" pitchFamily="2" charset="0"/>
      <p:regular r:id="rId15"/>
      <p:bold r:id="rId16"/>
    </p:embeddedFont>
    <p:embeddedFont>
      <p:font typeface="Gaegu Bold" charset="0"/>
      <p:regular r:id="rId17"/>
    </p:embeddedFont>
    <p:embeddedFont>
      <p:font typeface="Nefelibata Sans" panose="020B0604020202020204" charset="0"/>
      <p:regular r:id="rId18"/>
    </p:embeddedFont>
    <p:embeddedFont>
      <p:font typeface="Nunito" pitchFamily="2" charset="0"/>
      <p:regular r:id="rId19"/>
      <p:bold r:id="rId20"/>
      <p:italic r:id="rId21"/>
      <p:boldItalic r:id="rId22"/>
    </p:embeddedFont>
    <p:embeddedFont>
      <p:font typeface="Nunito Bold" charset="0"/>
      <p:regular r:id="rId23"/>
    </p:embeddedFont>
    <p:embeddedFont>
      <p:font typeface="Scripter" panose="020B0604020202020204" charset="0"/>
      <p:regular r:id="rId24"/>
    </p:embeddedFont>
    <p:embeddedFont>
      <p:font typeface="TT Master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01" autoAdjust="0"/>
  </p:normalViewPr>
  <p:slideViewPr>
    <p:cSldViewPr>
      <p:cViewPr varScale="1">
        <p:scale>
          <a:sx n="58" d="100"/>
          <a:sy n="58" d="100"/>
        </p:scale>
        <p:origin x="221"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theme" Target="theme/theme1.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svg"/><Relationship Id="rId21" Type="http://schemas.openxmlformats.org/officeDocument/2006/relationships/image" Target="../media/image36.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sv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2.sv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slides/_rels/slide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18" Type="http://schemas.openxmlformats.org/officeDocument/2006/relationships/image" Target="../media/image89.png"/><Relationship Id="rId26" Type="http://schemas.openxmlformats.org/officeDocument/2006/relationships/image" Target="../media/image97.png"/><Relationship Id="rId3" Type="http://schemas.openxmlformats.org/officeDocument/2006/relationships/image" Target="../media/image74.svg"/><Relationship Id="rId21" Type="http://schemas.openxmlformats.org/officeDocument/2006/relationships/image" Target="../media/image92.svg"/><Relationship Id="rId7" Type="http://schemas.openxmlformats.org/officeDocument/2006/relationships/image" Target="../media/image78.svg"/><Relationship Id="rId12" Type="http://schemas.openxmlformats.org/officeDocument/2006/relationships/image" Target="../media/image83.png"/><Relationship Id="rId17" Type="http://schemas.openxmlformats.org/officeDocument/2006/relationships/image" Target="../media/image88.svg"/><Relationship Id="rId25" Type="http://schemas.openxmlformats.org/officeDocument/2006/relationships/image" Target="../media/image96.svg"/><Relationship Id="rId2" Type="http://schemas.openxmlformats.org/officeDocument/2006/relationships/image" Target="../media/image73.png"/><Relationship Id="rId16" Type="http://schemas.openxmlformats.org/officeDocument/2006/relationships/image" Target="../media/image87.png"/><Relationship Id="rId20" Type="http://schemas.openxmlformats.org/officeDocument/2006/relationships/image" Target="../media/image91.png"/><Relationship Id="rId29" Type="http://schemas.openxmlformats.org/officeDocument/2006/relationships/image" Target="../media/image100.sv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svg"/><Relationship Id="rId24" Type="http://schemas.openxmlformats.org/officeDocument/2006/relationships/image" Target="../media/image95.png"/><Relationship Id="rId5" Type="http://schemas.openxmlformats.org/officeDocument/2006/relationships/image" Target="../media/image76.svg"/><Relationship Id="rId15" Type="http://schemas.openxmlformats.org/officeDocument/2006/relationships/image" Target="../media/image86.svg"/><Relationship Id="rId23" Type="http://schemas.openxmlformats.org/officeDocument/2006/relationships/image" Target="../media/image94.svg"/><Relationship Id="rId28" Type="http://schemas.openxmlformats.org/officeDocument/2006/relationships/image" Target="../media/image99.png"/><Relationship Id="rId10" Type="http://schemas.openxmlformats.org/officeDocument/2006/relationships/image" Target="../media/image81.png"/><Relationship Id="rId19" Type="http://schemas.openxmlformats.org/officeDocument/2006/relationships/image" Target="../media/image90.svg"/><Relationship Id="rId4" Type="http://schemas.openxmlformats.org/officeDocument/2006/relationships/image" Target="../media/image75.png"/><Relationship Id="rId9" Type="http://schemas.openxmlformats.org/officeDocument/2006/relationships/image" Target="../media/image80.sv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F4FD"/>
        </a:solidFill>
        <a:effectLst/>
      </p:bgPr>
    </p:bg>
    <p:spTree>
      <p:nvGrpSpPr>
        <p:cNvPr id="1" name=""/>
        <p:cNvGrpSpPr/>
        <p:nvPr/>
      </p:nvGrpSpPr>
      <p:grpSpPr>
        <a:xfrm>
          <a:off x="0" y="0"/>
          <a:ext cx="0" cy="0"/>
          <a:chOff x="0" y="0"/>
          <a:chExt cx="0" cy="0"/>
        </a:xfrm>
      </p:grpSpPr>
      <p:sp>
        <p:nvSpPr>
          <p:cNvPr id="2" name="Freeform 2"/>
          <p:cNvSpPr/>
          <p:nvPr/>
        </p:nvSpPr>
        <p:spPr>
          <a:xfrm flipH="1">
            <a:off x="427986" y="279581"/>
            <a:ext cx="2137951" cy="2505435"/>
          </a:xfrm>
          <a:custGeom>
            <a:avLst/>
            <a:gdLst/>
            <a:ahLst/>
            <a:cxnLst/>
            <a:rect l="l" t="t" r="r" b="b"/>
            <a:pathLst>
              <a:path w="2137951" h="2505435">
                <a:moveTo>
                  <a:pt x="2137951" y="0"/>
                </a:moveTo>
                <a:lnTo>
                  <a:pt x="0" y="0"/>
                </a:lnTo>
                <a:lnTo>
                  <a:pt x="0" y="2505435"/>
                </a:lnTo>
                <a:lnTo>
                  <a:pt x="2137951" y="2505435"/>
                </a:lnTo>
                <a:lnTo>
                  <a:pt x="213795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2946937" y="3187"/>
            <a:ext cx="12432225" cy="5610042"/>
          </a:xfrm>
          <a:custGeom>
            <a:avLst/>
            <a:gdLst/>
            <a:ahLst/>
            <a:cxnLst/>
            <a:rect l="l" t="t" r="r" b="b"/>
            <a:pathLst>
              <a:path w="12432225" h="5610042">
                <a:moveTo>
                  <a:pt x="0" y="0"/>
                </a:moveTo>
                <a:lnTo>
                  <a:pt x="12432226" y="0"/>
                </a:lnTo>
                <a:lnTo>
                  <a:pt x="12432226" y="5610042"/>
                </a:lnTo>
                <a:lnTo>
                  <a:pt x="0" y="5610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TextBox 4"/>
          <p:cNvSpPr txBox="1"/>
          <p:nvPr/>
        </p:nvSpPr>
        <p:spPr>
          <a:xfrm>
            <a:off x="3362277" y="500925"/>
            <a:ext cx="11563445" cy="2645397"/>
          </a:xfrm>
          <a:prstGeom prst="rect">
            <a:avLst/>
          </a:prstGeom>
        </p:spPr>
        <p:txBody>
          <a:bodyPr lIns="0" tIns="0" rIns="0" bIns="0" rtlCol="0" anchor="t">
            <a:spAutoFit/>
          </a:bodyPr>
          <a:lstStyle/>
          <a:p>
            <a:pPr algn="ctr">
              <a:lnSpc>
                <a:spcPts val="10640"/>
              </a:lnSpc>
            </a:pPr>
            <a:r>
              <a:rPr lang="en-US" sz="7600" dirty="0">
                <a:solidFill>
                  <a:srgbClr val="2F72B1"/>
                </a:solidFill>
                <a:latin typeface="TT Masters"/>
              </a:rPr>
              <a:t>DAMPAK AI TERHADAP MASA DEPAN DUNIA KERJA</a:t>
            </a:r>
          </a:p>
        </p:txBody>
      </p:sp>
      <p:sp>
        <p:nvSpPr>
          <p:cNvPr id="5" name="Freeform 5"/>
          <p:cNvSpPr/>
          <p:nvPr/>
        </p:nvSpPr>
        <p:spPr>
          <a:xfrm flipH="1">
            <a:off x="13861469" y="7117279"/>
            <a:ext cx="3852372" cy="2688558"/>
          </a:xfrm>
          <a:custGeom>
            <a:avLst/>
            <a:gdLst/>
            <a:ahLst/>
            <a:cxnLst/>
            <a:rect l="l" t="t" r="r" b="b"/>
            <a:pathLst>
              <a:path w="3852372" h="2688558">
                <a:moveTo>
                  <a:pt x="3852373" y="0"/>
                </a:moveTo>
                <a:lnTo>
                  <a:pt x="0" y="0"/>
                </a:lnTo>
                <a:lnTo>
                  <a:pt x="0" y="2688558"/>
                </a:lnTo>
                <a:lnTo>
                  <a:pt x="3852373" y="2688558"/>
                </a:lnTo>
                <a:lnTo>
                  <a:pt x="385237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6" name="Freeform 6"/>
          <p:cNvSpPr/>
          <p:nvPr/>
        </p:nvSpPr>
        <p:spPr>
          <a:xfrm rot="5400000" flipV="1">
            <a:off x="16053412" y="49669"/>
            <a:ext cx="2483452" cy="2384114"/>
          </a:xfrm>
          <a:custGeom>
            <a:avLst/>
            <a:gdLst/>
            <a:ahLst/>
            <a:cxnLst/>
            <a:rect l="l" t="t" r="r" b="b"/>
            <a:pathLst>
              <a:path w="2483452" h="2384114">
                <a:moveTo>
                  <a:pt x="0" y="2384114"/>
                </a:moveTo>
                <a:lnTo>
                  <a:pt x="2483452" y="2384114"/>
                </a:lnTo>
                <a:lnTo>
                  <a:pt x="2483452" y="0"/>
                </a:lnTo>
                <a:lnTo>
                  <a:pt x="0" y="0"/>
                </a:lnTo>
                <a:lnTo>
                  <a:pt x="0" y="2384114"/>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7" name="Freeform 7"/>
          <p:cNvSpPr/>
          <p:nvPr/>
        </p:nvSpPr>
        <p:spPr>
          <a:xfrm rot="5400000" flipH="1">
            <a:off x="-344647" y="6709133"/>
            <a:ext cx="3650884" cy="3504849"/>
          </a:xfrm>
          <a:custGeom>
            <a:avLst/>
            <a:gdLst/>
            <a:ahLst/>
            <a:cxnLst/>
            <a:rect l="l" t="t" r="r" b="b"/>
            <a:pathLst>
              <a:path w="3650884" h="3504849">
                <a:moveTo>
                  <a:pt x="3650884" y="0"/>
                </a:moveTo>
                <a:lnTo>
                  <a:pt x="0" y="0"/>
                </a:lnTo>
                <a:lnTo>
                  <a:pt x="0" y="3504849"/>
                </a:lnTo>
                <a:lnTo>
                  <a:pt x="3650884" y="3504849"/>
                </a:lnTo>
                <a:lnTo>
                  <a:pt x="365088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8" name="TextBox 8"/>
          <p:cNvSpPr txBox="1"/>
          <p:nvPr/>
        </p:nvSpPr>
        <p:spPr>
          <a:xfrm>
            <a:off x="4648846" y="6248400"/>
            <a:ext cx="8189520" cy="3714750"/>
          </a:xfrm>
          <a:prstGeom prst="rect">
            <a:avLst/>
          </a:prstGeom>
        </p:spPr>
        <p:txBody>
          <a:bodyPr lIns="0" tIns="0" rIns="0" bIns="0" rtlCol="0" anchor="t">
            <a:spAutoFit/>
          </a:bodyPr>
          <a:lstStyle/>
          <a:p>
            <a:pPr>
              <a:lnSpc>
                <a:spcPts val="4200"/>
              </a:lnSpc>
            </a:pPr>
            <a:r>
              <a:rPr lang="en-US" sz="3000" dirty="0" err="1">
                <a:solidFill>
                  <a:srgbClr val="2F72B1"/>
                </a:solidFill>
                <a:latin typeface="Nunito Bold"/>
              </a:rPr>
              <a:t>Disusun</a:t>
            </a:r>
            <a:r>
              <a:rPr lang="en-US" sz="3000" dirty="0">
                <a:solidFill>
                  <a:srgbClr val="2F72B1"/>
                </a:solidFill>
                <a:latin typeface="Nunito Bold"/>
              </a:rPr>
              <a:t> Oleh: </a:t>
            </a:r>
            <a:r>
              <a:rPr lang="en-US" sz="3000" dirty="0" err="1">
                <a:solidFill>
                  <a:srgbClr val="2F72B1"/>
                </a:solidFill>
                <a:latin typeface="Nunito Bold"/>
              </a:rPr>
              <a:t>Kelompok</a:t>
            </a:r>
            <a:r>
              <a:rPr lang="en-US" sz="3000" dirty="0">
                <a:solidFill>
                  <a:srgbClr val="2F72B1"/>
                </a:solidFill>
                <a:latin typeface="Nunito Bold"/>
              </a:rPr>
              <a:t> 2</a:t>
            </a:r>
          </a:p>
          <a:p>
            <a:pPr>
              <a:lnSpc>
                <a:spcPts val="4200"/>
              </a:lnSpc>
            </a:pPr>
            <a:r>
              <a:rPr lang="en-US" sz="3000" dirty="0">
                <a:solidFill>
                  <a:srgbClr val="2F72B1"/>
                </a:solidFill>
                <a:latin typeface="Nunito Bold"/>
              </a:rPr>
              <a:t>Nama </a:t>
            </a:r>
            <a:r>
              <a:rPr lang="en-US" sz="3000" dirty="0" err="1">
                <a:solidFill>
                  <a:srgbClr val="2F72B1"/>
                </a:solidFill>
                <a:latin typeface="Nunito Bold"/>
              </a:rPr>
              <a:t>Anggota</a:t>
            </a:r>
            <a:r>
              <a:rPr lang="en-US" sz="3000" dirty="0">
                <a:solidFill>
                  <a:srgbClr val="2F72B1"/>
                </a:solidFill>
                <a:latin typeface="Nunito Bold"/>
              </a:rPr>
              <a:t> </a:t>
            </a:r>
            <a:r>
              <a:rPr lang="en-US" sz="3000" dirty="0" err="1">
                <a:solidFill>
                  <a:srgbClr val="2F72B1"/>
                </a:solidFill>
                <a:latin typeface="Nunito Bold"/>
              </a:rPr>
              <a:t>Kelompok</a:t>
            </a:r>
            <a:r>
              <a:rPr lang="en-US" sz="3000" dirty="0">
                <a:solidFill>
                  <a:srgbClr val="2F72B1"/>
                </a:solidFill>
                <a:latin typeface="Nunito Bold"/>
              </a:rPr>
              <a:t> : </a:t>
            </a:r>
          </a:p>
          <a:p>
            <a:pPr>
              <a:lnSpc>
                <a:spcPts val="4200"/>
              </a:lnSpc>
            </a:pPr>
            <a:r>
              <a:rPr lang="en-US" sz="3000" dirty="0">
                <a:solidFill>
                  <a:srgbClr val="2F72B1"/>
                </a:solidFill>
                <a:latin typeface="Nunito Bold"/>
              </a:rPr>
              <a:t>1. Al </a:t>
            </a:r>
            <a:r>
              <a:rPr lang="en-US" sz="3000" dirty="0" err="1">
                <a:solidFill>
                  <a:srgbClr val="2F72B1"/>
                </a:solidFill>
                <a:latin typeface="Nunito Bold"/>
              </a:rPr>
              <a:t>Harits</a:t>
            </a:r>
            <a:endParaRPr lang="en-US" sz="3000" dirty="0">
              <a:solidFill>
                <a:srgbClr val="2F72B1"/>
              </a:solidFill>
              <a:latin typeface="Nunito Bold"/>
            </a:endParaRPr>
          </a:p>
          <a:p>
            <a:pPr>
              <a:lnSpc>
                <a:spcPts val="4200"/>
              </a:lnSpc>
            </a:pPr>
            <a:r>
              <a:rPr lang="en-US" sz="3000" dirty="0">
                <a:solidFill>
                  <a:srgbClr val="2F72B1"/>
                </a:solidFill>
                <a:latin typeface="Nunito Bold"/>
              </a:rPr>
              <a:t>2. Imam </a:t>
            </a:r>
            <a:r>
              <a:rPr lang="en-US" sz="3000" dirty="0" err="1">
                <a:solidFill>
                  <a:srgbClr val="2F72B1"/>
                </a:solidFill>
                <a:latin typeface="Nunito Bold"/>
              </a:rPr>
              <a:t>Hidayat</a:t>
            </a:r>
            <a:endParaRPr lang="en-US" sz="3000" dirty="0">
              <a:solidFill>
                <a:srgbClr val="2F72B1"/>
              </a:solidFill>
              <a:latin typeface="Nunito Bold"/>
            </a:endParaRPr>
          </a:p>
          <a:p>
            <a:pPr>
              <a:lnSpc>
                <a:spcPts val="4200"/>
              </a:lnSpc>
            </a:pPr>
            <a:r>
              <a:rPr lang="en-US" sz="3000" dirty="0">
                <a:solidFill>
                  <a:srgbClr val="2F72B1"/>
                </a:solidFill>
                <a:latin typeface="Nunito Bold"/>
              </a:rPr>
              <a:t>3. Putri Zara </a:t>
            </a:r>
            <a:r>
              <a:rPr lang="en-US" sz="3000" dirty="0" err="1">
                <a:solidFill>
                  <a:srgbClr val="2F72B1"/>
                </a:solidFill>
                <a:latin typeface="Nunito Bold"/>
              </a:rPr>
              <a:t>Nisfu</a:t>
            </a:r>
            <a:endParaRPr lang="en-US" sz="3000" dirty="0">
              <a:solidFill>
                <a:srgbClr val="2F72B1"/>
              </a:solidFill>
              <a:latin typeface="Nunito Bold"/>
            </a:endParaRPr>
          </a:p>
          <a:p>
            <a:pPr>
              <a:lnSpc>
                <a:spcPts val="4200"/>
              </a:lnSpc>
            </a:pPr>
            <a:r>
              <a:rPr lang="en-US" sz="3000" dirty="0">
                <a:solidFill>
                  <a:srgbClr val="2F72B1"/>
                </a:solidFill>
                <a:latin typeface="Nunito Bold"/>
              </a:rPr>
              <a:t>4. </a:t>
            </a:r>
            <a:r>
              <a:rPr lang="en-US" sz="3000" dirty="0" err="1">
                <a:solidFill>
                  <a:srgbClr val="2F72B1"/>
                </a:solidFill>
                <a:latin typeface="Nunito Bold"/>
              </a:rPr>
              <a:t>Safriadi</a:t>
            </a:r>
            <a:r>
              <a:rPr lang="en-US" sz="3000" dirty="0">
                <a:solidFill>
                  <a:srgbClr val="2F72B1"/>
                </a:solidFill>
                <a:latin typeface="Nunito Bold"/>
              </a:rPr>
              <a:t> </a:t>
            </a:r>
          </a:p>
          <a:p>
            <a:pPr>
              <a:lnSpc>
                <a:spcPts val="4200"/>
              </a:lnSpc>
            </a:pPr>
            <a:r>
              <a:rPr lang="en-US" sz="3000" dirty="0">
                <a:solidFill>
                  <a:srgbClr val="2F72B1"/>
                </a:solidFill>
                <a:latin typeface="Nunito Bold"/>
              </a:rPr>
              <a:t>Mata </a:t>
            </a:r>
            <a:r>
              <a:rPr lang="en-US" sz="3000" dirty="0" err="1">
                <a:solidFill>
                  <a:srgbClr val="2F72B1"/>
                </a:solidFill>
                <a:latin typeface="Nunito Bold"/>
              </a:rPr>
              <a:t>Kuliah</a:t>
            </a:r>
            <a:r>
              <a:rPr lang="en-US" sz="3000" dirty="0">
                <a:solidFill>
                  <a:srgbClr val="2F72B1"/>
                </a:solidFill>
                <a:latin typeface="Nunito Bold"/>
              </a:rPr>
              <a:t> : Interpersonal Skills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fade">
                                      <p:cBhvr>
                                        <p:cTn id="26" dur="1000"/>
                                        <p:tgtEl>
                                          <p:spTgt spid="8">
                                            <p:txEl>
                                              <p:pRg st="1" end="1"/>
                                            </p:txEl>
                                          </p:spTgt>
                                        </p:tgtEl>
                                      </p:cBhvr>
                                    </p:animEffect>
                                    <p:anim calcmode="lin" valueType="num">
                                      <p:cBhvr>
                                        <p:cTn id="2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fade">
                                      <p:cBhvr>
                                        <p:cTn id="31" dur="1000"/>
                                        <p:tgtEl>
                                          <p:spTgt spid="8">
                                            <p:txEl>
                                              <p:pRg st="2" end="2"/>
                                            </p:txEl>
                                          </p:spTgt>
                                        </p:tgtEl>
                                      </p:cBhvr>
                                    </p:animEffect>
                                    <p:anim calcmode="lin" valueType="num">
                                      <p:cBhvr>
                                        <p:cTn id="3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fade">
                                      <p:cBhvr>
                                        <p:cTn id="36" dur="1000"/>
                                        <p:tgtEl>
                                          <p:spTgt spid="8">
                                            <p:txEl>
                                              <p:pRg st="3" end="3"/>
                                            </p:txEl>
                                          </p:spTgt>
                                        </p:tgtEl>
                                      </p:cBhvr>
                                    </p:animEffect>
                                    <p:anim calcmode="lin" valueType="num">
                                      <p:cBhvr>
                                        <p:cTn id="3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animEffect transition="in" filter="fade">
                                      <p:cBhvr>
                                        <p:cTn id="41" dur="1000"/>
                                        <p:tgtEl>
                                          <p:spTgt spid="8">
                                            <p:txEl>
                                              <p:pRg st="4" end="4"/>
                                            </p:txEl>
                                          </p:spTgt>
                                        </p:tgtEl>
                                      </p:cBhvr>
                                    </p:animEffect>
                                    <p:anim calcmode="lin" valueType="num">
                                      <p:cBhvr>
                                        <p:cTn id="4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4" end="4"/>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
                                            <p:txEl>
                                              <p:pRg st="5" end="5"/>
                                            </p:txEl>
                                          </p:spTgt>
                                        </p:tgtEl>
                                        <p:attrNameLst>
                                          <p:attrName>style.visibility</p:attrName>
                                        </p:attrNameLst>
                                      </p:cBhvr>
                                      <p:to>
                                        <p:strVal val="visible"/>
                                      </p:to>
                                    </p:set>
                                    <p:animEffect transition="in" filter="fade">
                                      <p:cBhvr>
                                        <p:cTn id="46" dur="1000"/>
                                        <p:tgtEl>
                                          <p:spTgt spid="8">
                                            <p:txEl>
                                              <p:pRg st="5" end="5"/>
                                            </p:txEl>
                                          </p:spTgt>
                                        </p:tgtEl>
                                      </p:cBhvr>
                                    </p:animEffect>
                                    <p:anim calcmode="lin" valueType="num">
                                      <p:cBhvr>
                                        <p:cTn id="47"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8">
                                            <p:txEl>
                                              <p:pRg st="6" end="6"/>
                                            </p:txEl>
                                          </p:spTgt>
                                        </p:tgtEl>
                                        <p:attrNameLst>
                                          <p:attrName>style.visibility</p:attrName>
                                        </p:attrNameLst>
                                      </p:cBhvr>
                                      <p:to>
                                        <p:strVal val="visible"/>
                                      </p:to>
                                    </p:set>
                                    <p:animEffect transition="in" filter="fade">
                                      <p:cBhvr>
                                        <p:cTn id="51" dur="1000"/>
                                        <p:tgtEl>
                                          <p:spTgt spid="8">
                                            <p:txEl>
                                              <p:pRg st="6" end="6"/>
                                            </p:txEl>
                                          </p:spTgt>
                                        </p:tgtEl>
                                      </p:cBhvr>
                                    </p:animEffect>
                                    <p:anim calcmode="lin" valueType="num">
                                      <p:cBhvr>
                                        <p:cTn id="52"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F4FD"/>
        </a:solidFill>
        <a:effectLst/>
      </p:bgPr>
    </p:bg>
    <p:spTree>
      <p:nvGrpSpPr>
        <p:cNvPr id="1" name=""/>
        <p:cNvGrpSpPr/>
        <p:nvPr/>
      </p:nvGrpSpPr>
      <p:grpSpPr>
        <a:xfrm>
          <a:off x="0" y="0"/>
          <a:ext cx="0" cy="0"/>
          <a:chOff x="0" y="0"/>
          <a:chExt cx="0" cy="0"/>
        </a:xfrm>
      </p:grpSpPr>
      <p:grpSp>
        <p:nvGrpSpPr>
          <p:cNvPr id="2" name="Group 2"/>
          <p:cNvGrpSpPr/>
          <p:nvPr/>
        </p:nvGrpSpPr>
        <p:grpSpPr>
          <a:xfrm>
            <a:off x="2771072" y="1371416"/>
            <a:ext cx="14354878" cy="4660687"/>
            <a:chOff x="0" y="0"/>
            <a:chExt cx="3000387" cy="974154"/>
          </a:xfrm>
        </p:grpSpPr>
        <p:sp>
          <p:nvSpPr>
            <p:cNvPr id="3" name="Freeform 3"/>
            <p:cNvSpPr/>
            <p:nvPr/>
          </p:nvSpPr>
          <p:spPr>
            <a:xfrm>
              <a:off x="0" y="0"/>
              <a:ext cx="3000387" cy="974154"/>
            </a:xfrm>
            <a:custGeom>
              <a:avLst/>
              <a:gdLst/>
              <a:ahLst/>
              <a:cxnLst/>
              <a:rect l="l" t="t" r="r" b="b"/>
              <a:pathLst>
                <a:path w="3000387" h="974154">
                  <a:moveTo>
                    <a:pt x="21573" y="0"/>
                  </a:moveTo>
                  <a:lnTo>
                    <a:pt x="2978814" y="0"/>
                  </a:lnTo>
                  <a:cubicBezTo>
                    <a:pt x="2990729" y="0"/>
                    <a:pt x="3000387" y="9659"/>
                    <a:pt x="3000387" y="21573"/>
                  </a:cubicBezTo>
                  <a:lnTo>
                    <a:pt x="3000387" y="952581"/>
                  </a:lnTo>
                  <a:cubicBezTo>
                    <a:pt x="3000387" y="964496"/>
                    <a:pt x="2990729" y="974154"/>
                    <a:pt x="2978814" y="974154"/>
                  </a:cubicBezTo>
                  <a:lnTo>
                    <a:pt x="21573" y="974154"/>
                  </a:lnTo>
                  <a:cubicBezTo>
                    <a:pt x="9659" y="974154"/>
                    <a:pt x="0" y="964496"/>
                    <a:pt x="0" y="952581"/>
                  </a:cubicBezTo>
                  <a:lnTo>
                    <a:pt x="0" y="21573"/>
                  </a:lnTo>
                  <a:cubicBezTo>
                    <a:pt x="0" y="9659"/>
                    <a:pt x="9659" y="0"/>
                    <a:pt x="21573" y="0"/>
                  </a:cubicBezTo>
                  <a:close/>
                </a:path>
              </a:pathLst>
            </a:custGeom>
            <a:solidFill>
              <a:srgbClr val="FFFFFF"/>
            </a:solidFill>
          </p:spPr>
          <p:txBody>
            <a:bodyPr/>
            <a:lstStyle/>
            <a:p>
              <a:endParaRPr lang="en-ID"/>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18874" y="414270"/>
            <a:ext cx="2495148" cy="1228861"/>
          </a:xfrm>
          <a:custGeom>
            <a:avLst/>
            <a:gdLst/>
            <a:ahLst/>
            <a:cxnLst/>
            <a:rect l="l" t="t" r="r" b="b"/>
            <a:pathLst>
              <a:path w="2495148" h="1228861">
                <a:moveTo>
                  <a:pt x="0" y="0"/>
                </a:moveTo>
                <a:lnTo>
                  <a:pt x="2495148" y="0"/>
                </a:lnTo>
                <a:lnTo>
                  <a:pt x="2495148" y="1228860"/>
                </a:lnTo>
                <a:lnTo>
                  <a:pt x="0" y="1228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6" name="Group 6"/>
          <p:cNvGrpSpPr/>
          <p:nvPr/>
        </p:nvGrpSpPr>
        <p:grpSpPr>
          <a:xfrm>
            <a:off x="2668008" y="6331699"/>
            <a:ext cx="14457942" cy="3936251"/>
            <a:chOff x="0" y="0"/>
            <a:chExt cx="3021929" cy="822736"/>
          </a:xfrm>
        </p:grpSpPr>
        <p:sp>
          <p:nvSpPr>
            <p:cNvPr id="7" name="Freeform 7"/>
            <p:cNvSpPr/>
            <p:nvPr/>
          </p:nvSpPr>
          <p:spPr>
            <a:xfrm>
              <a:off x="0" y="0"/>
              <a:ext cx="3021929" cy="822736"/>
            </a:xfrm>
            <a:custGeom>
              <a:avLst/>
              <a:gdLst/>
              <a:ahLst/>
              <a:cxnLst/>
              <a:rect l="l" t="t" r="r" b="b"/>
              <a:pathLst>
                <a:path w="3021929" h="822736">
                  <a:moveTo>
                    <a:pt x="21419" y="0"/>
                  </a:moveTo>
                  <a:lnTo>
                    <a:pt x="3000510" y="0"/>
                  </a:lnTo>
                  <a:cubicBezTo>
                    <a:pt x="3012340" y="0"/>
                    <a:pt x="3021929" y="9590"/>
                    <a:pt x="3021929" y="21419"/>
                  </a:cubicBezTo>
                  <a:lnTo>
                    <a:pt x="3021929" y="801317"/>
                  </a:lnTo>
                  <a:cubicBezTo>
                    <a:pt x="3021929" y="806998"/>
                    <a:pt x="3019673" y="812446"/>
                    <a:pt x="3015656" y="816463"/>
                  </a:cubicBezTo>
                  <a:cubicBezTo>
                    <a:pt x="3011639" y="820480"/>
                    <a:pt x="3006191" y="822736"/>
                    <a:pt x="3000510" y="822736"/>
                  </a:cubicBezTo>
                  <a:lnTo>
                    <a:pt x="21419" y="822736"/>
                  </a:lnTo>
                  <a:cubicBezTo>
                    <a:pt x="9590" y="822736"/>
                    <a:pt x="0" y="813147"/>
                    <a:pt x="0" y="801317"/>
                  </a:cubicBezTo>
                  <a:lnTo>
                    <a:pt x="0" y="21419"/>
                  </a:lnTo>
                  <a:cubicBezTo>
                    <a:pt x="0" y="9590"/>
                    <a:pt x="9590" y="0"/>
                    <a:pt x="21419" y="0"/>
                  </a:cubicBezTo>
                  <a:close/>
                </a:path>
              </a:pathLst>
            </a:custGeom>
            <a:solidFill>
              <a:srgbClr val="5CE1E6"/>
            </a:solidFill>
          </p:spPr>
          <p:txBody>
            <a:bodyPr/>
            <a:lstStyle/>
            <a:p>
              <a:endParaRPr lang="en-ID"/>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4593" y="5362691"/>
            <a:ext cx="2066585" cy="5702244"/>
          </a:xfrm>
          <a:custGeom>
            <a:avLst/>
            <a:gdLst/>
            <a:ahLst/>
            <a:cxnLst/>
            <a:rect l="l" t="t" r="r" b="b"/>
            <a:pathLst>
              <a:path w="2066585" h="5702244">
                <a:moveTo>
                  <a:pt x="0" y="0"/>
                </a:moveTo>
                <a:lnTo>
                  <a:pt x="2066586" y="0"/>
                </a:lnTo>
                <a:lnTo>
                  <a:pt x="2066586" y="5702244"/>
                </a:lnTo>
                <a:lnTo>
                  <a:pt x="0" y="57022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10" name="Freeform 10"/>
          <p:cNvSpPr/>
          <p:nvPr/>
        </p:nvSpPr>
        <p:spPr>
          <a:xfrm rot="-922628">
            <a:off x="16566349" y="8852483"/>
            <a:ext cx="1916969" cy="1636612"/>
          </a:xfrm>
          <a:custGeom>
            <a:avLst/>
            <a:gdLst/>
            <a:ahLst/>
            <a:cxnLst/>
            <a:rect l="l" t="t" r="r" b="b"/>
            <a:pathLst>
              <a:path w="1916969" h="1636612">
                <a:moveTo>
                  <a:pt x="0" y="0"/>
                </a:moveTo>
                <a:lnTo>
                  <a:pt x="1916968" y="0"/>
                </a:lnTo>
                <a:lnTo>
                  <a:pt x="1916968" y="1636612"/>
                </a:lnTo>
                <a:lnTo>
                  <a:pt x="0" y="16366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1" name="Freeform 11"/>
          <p:cNvSpPr/>
          <p:nvPr/>
        </p:nvSpPr>
        <p:spPr>
          <a:xfrm>
            <a:off x="16761990" y="-19050"/>
            <a:ext cx="1447533" cy="2905632"/>
          </a:xfrm>
          <a:custGeom>
            <a:avLst/>
            <a:gdLst/>
            <a:ahLst/>
            <a:cxnLst/>
            <a:rect l="l" t="t" r="r" b="b"/>
            <a:pathLst>
              <a:path w="1447533" h="2905632">
                <a:moveTo>
                  <a:pt x="0" y="0"/>
                </a:moveTo>
                <a:lnTo>
                  <a:pt x="1447533" y="0"/>
                </a:lnTo>
                <a:lnTo>
                  <a:pt x="1447533" y="2905632"/>
                </a:lnTo>
                <a:lnTo>
                  <a:pt x="0" y="29056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12" name="TextBox 12"/>
          <p:cNvSpPr txBox="1"/>
          <p:nvPr/>
        </p:nvSpPr>
        <p:spPr>
          <a:xfrm>
            <a:off x="2921419" y="-18167"/>
            <a:ext cx="12146252" cy="1251721"/>
          </a:xfrm>
          <a:prstGeom prst="rect">
            <a:avLst/>
          </a:prstGeom>
        </p:spPr>
        <p:txBody>
          <a:bodyPr lIns="0" tIns="0" rIns="0" bIns="0" rtlCol="0" anchor="t">
            <a:spAutoFit/>
          </a:bodyPr>
          <a:lstStyle/>
          <a:p>
            <a:pPr algn="ctr">
              <a:lnSpc>
                <a:spcPts val="10282"/>
              </a:lnSpc>
            </a:pPr>
            <a:r>
              <a:rPr lang="en-US" sz="7344" dirty="0" err="1">
                <a:solidFill>
                  <a:srgbClr val="004F70"/>
                </a:solidFill>
                <a:latin typeface="Atma Bold"/>
              </a:rPr>
              <a:t>pendahuluan</a:t>
            </a:r>
            <a:endParaRPr lang="en-US" sz="7344" dirty="0">
              <a:solidFill>
                <a:srgbClr val="004F70"/>
              </a:solidFill>
              <a:latin typeface="Atma Bold"/>
            </a:endParaRPr>
          </a:p>
        </p:txBody>
      </p:sp>
      <p:sp>
        <p:nvSpPr>
          <p:cNvPr id="13" name="TextBox 13"/>
          <p:cNvSpPr txBox="1"/>
          <p:nvPr/>
        </p:nvSpPr>
        <p:spPr>
          <a:xfrm>
            <a:off x="2921419" y="1523816"/>
            <a:ext cx="13754846" cy="4231928"/>
          </a:xfrm>
          <a:prstGeom prst="rect">
            <a:avLst/>
          </a:prstGeom>
        </p:spPr>
        <p:txBody>
          <a:bodyPr lIns="0" tIns="0" rIns="0" bIns="0" rtlCol="0" anchor="t">
            <a:spAutoFit/>
          </a:bodyPr>
          <a:lstStyle/>
          <a:p>
            <a:pPr algn="just">
              <a:lnSpc>
                <a:spcPts val="3000"/>
              </a:lnSpc>
            </a:pPr>
            <a:r>
              <a:rPr lang="en-US" sz="3000" dirty="0">
                <a:latin typeface="Nefelibata Sans"/>
              </a:rPr>
              <a:t>Pada era digital yang </a:t>
            </a:r>
            <a:r>
              <a:rPr lang="en-US" sz="3000" dirty="0" err="1">
                <a:latin typeface="Nefelibata Sans"/>
              </a:rPr>
              <a:t>terus</a:t>
            </a:r>
            <a:r>
              <a:rPr lang="en-US" sz="3000" dirty="0">
                <a:latin typeface="Nefelibata Sans"/>
              </a:rPr>
              <a:t> </a:t>
            </a:r>
            <a:r>
              <a:rPr lang="en-US" sz="3000" dirty="0" err="1">
                <a:latin typeface="Nefelibata Sans"/>
              </a:rPr>
              <a:t>berkembang</a:t>
            </a:r>
            <a:r>
              <a:rPr lang="en-US" sz="3000" dirty="0">
                <a:latin typeface="Nefelibata Sans"/>
              </a:rPr>
              <a:t> </a:t>
            </a:r>
            <a:r>
              <a:rPr lang="en-US" sz="3000" dirty="0" err="1">
                <a:latin typeface="Nefelibata Sans"/>
              </a:rPr>
              <a:t>pesat</a:t>
            </a:r>
            <a:r>
              <a:rPr lang="en-US" sz="3000" dirty="0">
                <a:latin typeface="Nefelibata Sans"/>
              </a:rPr>
              <a:t>, </a:t>
            </a:r>
            <a:r>
              <a:rPr lang="en-US" sz="3000" dirty="0" err="1">
                <a:latin typeface="Nefelibata Sans"/>
              </a:rPr>
              <a:t>teknologi</a:t>
            </a:r>
            <a:r>
              <a:rPr lang="en-US" sz="3000" dirty="0">
                <a:latin typeface="Nefelibata Sans"/>
              </a:rPr>
              <a:t> Artificial Intelligence (AI) </a:t>
            </a:r>
            <a:r>
              <a:rPr lang="en-US" sz="3000" dirty="0" err="1">
                <a:latin typeface="Nefelibata Sans"/>
              </a:rPr>
              <a:t>telah</a:t>
            </a:r>
            <a:r>
              <a:rPr lang="en-US" sz="3000" dirty="0">
                <a:latin typeface="Nefelibata Sans"/>
              </a:rPr>
              <a:t> </a:t>
            </a:r>
            <a:r>
              <a:rPr lang="en-US" sz="3000" dirty="0" err="1">
                <a:latin typeface="Nefelibata Sans"/>
              </a:rPr>
              <a:t>menjadi</a:t>
            </a:r>
            <a:r>
              <a:rPr lang="en-US" sz="3000" dirty="0">
                <a:latin typeface="Nefelibata Sans"/>
              </a:rPr>
              <a:t> salah </a:t>
            </a:r>
            <a:r>
              <a:rPr lang="en-US" sz="3000" dirty="0" err="1">
                <a:latin typeface="Nefelibata Sans"/>
              </a:rPr>
              <a:t>satu</a:t>
            </a:r>
            <a:r>
              <a:rPr lang="en-US" sz="3000" dirty="0">
                <a:latin typeface="Nefelibata Sans"/>
              </a:rPr>
              <a:t> </a:t>
            </a:r>
            <a:r>
              <a:rPr lang="en-US" sz="3000" dirty="0" err="1">
                <a:latin typeface="Nefelibata Sans"/>
              </a:rPr>
              <a:t>inovasi</a:t>
            </a:r>
            <a:r>
              <a:rPr lang="en-US" sz="3000" dirty="0">
                <a:latin typeface="Nefelibata Sans"/>
              </a:rPr>
              <a:t> </a:t>
            </a:r>
            <a:r>
              <a:rPr lang="en-US" sz="3000" dirty="0" err="1">
                <a:latin typeface="Nefelibata Sans"/>
              </a:rPr>
              <a:t>terpenting</a:t>
            </a:r>
            <a:r>
              <a:rPr lang="en-US" sz="3000" dirty="0">
                <a:latin typeface="Nefelibata Sans"/>
              </a:rPr>
              <a:t> yang </a:t>
            </a:r>
            <a:r>
              <a:rPr lang="en-US" sz="3000" dirty="0" err="1">
                <a:latin typeface="Nefelibata Sans"/>
              </a:rPr>
              <a:t>memiliki</a:t>
            </a:r>
            <a:r>
              <a:rPr lang="en-US" sz="3000" dirty="0">
                <a:latin typeface="Nefelibata Sans"/>
              </a:rPr>
              <a:t> </a:t>
            </a:r>
            <a:r>
              <a:rPr lang="en-US" sz="3000" dirty="0" err="1">
                <a:latin typeface="Nefelibata Sans"/>
              </a:rPr>
              <a:t>potensi</a:t>
            </a:r>
            <a:r>
              <a:rPr lang="en-US" sz="3000" dirty="0">
                <a:latin typeface="Nefelibata Sans"/>
              </a:rPr>
              <a:t> </a:t>
            </a:r>
            <a:r>
              <a:rPr lang="en-US" sz="3000" dirty="0" err="1">
                <a:latin typeface="Nefelibata Sans"/>
              </a:rPr>
              <a:t>besar</a:t>
            </a:r>
            <a:r>
              <a:rPr lang="en-US" sz="3000" dirty="0">
                <a:latin typeface="Nefelibata Sans"/>
              </a:rPr>
              <a:t> </a:t>
            </a:r>
            <a:r>
              <a:rPr lang="en-US" sz="3000" dirty="0" err="1">
                <a:latin typeface="Nefelibata Sans"/>
              </a:rPr>
              <a:t>dalam</a:t>
            </a:r>
            <a:r>
              <a:rPr lang="en-US" sz="3000" dirty="0">
                <a:latin typeface="Nefelibata Sans"/>
              </a:rPr>
              <a:t> </a:t>
            </a:r>
            <a:r>
              <a:rPr lang="en-US" sz="3000" dirty="0" err="1">
                <a:latin typeface="Nefelibata Sans"/>
              </a:rPr>
              <a:t>mempengaruhi</a:t>
            </a:r>
            <a:r>
              <a:rPr lang="en-US" sz="3000" dirty="0">
                <a:latin typeface="Nefelibata Sans"/>
              </a:rPr>
              <a:t> </a:t>
            </a:r>
            <a:r>
              <a:rPr lang="en-US" sz="3000" dirty="0" err="1">
                <a:latin typeface="Nefelibata Sans"/>
              </a:rPr>
              <a:t>berbagai</a:t>
            </a:r>
            <a:r>
              <a:rPr lang="en-US" sz="3000" dirty="0">
                <a:latin typeface="Nefelibata Sans"/>
              </a:rPr>
              <a:t> </a:t>
            </a:r>
            <a:r>
              <a:rPr lang="en-US" sz="3000" dirty="0" err="1">
                <a:latin typeface="Nefelibata Sans"/>
              </a:rPr>
              <a:t>aspek</a:t>
            </a:r>
            <a:r>
              <a:rPr lang="en-US" sz="3000" dirty="0">
                <a:latin typeface="Nefelibata Sans"/>
              </a:rPr>
              <a:t> </a:t>
            </a:r>
            <a:r>
              <a:rPr lang="en-US" sz="3000" dirty="0" err="1">
                <a:latin typeface="Nefelibata Sans"/>
              </a:rPr>
              <a:t>kehidupan</a:t>
            </a:r>
            <a:r>
              <a:rPr lang="en-US" sz="3000" dirty="0">
                <a:latin typeface="Nefelibata Sans"/>
              </a:rPr>
              <a:t> </a:t>
            </a:r>
            <a:r>
              <a:rPr lang="en-US" sz="3000" dirty="0" err="1">
                <a:latin typeface="Nefelibata Sans"/>
              </a:rPr>
              <a:t>manusia</a:t>
            </a:r>
            <a:r>
              <a:rPr lang="en-US" sz="3000" dirty="0">
                <a:latin typeface="Nefelibata Sans"/>
              </a:rPr>
              <a:t>. AI </a:t>
            </a:r>
            <a:r>
              <a:rPr lang="en-US" sz="3000" dirty="0" err="1">
                <a:latin typeface="Nefelibata Sans"/>
              </a:rPr>
              <a:t>mengacu</a:t>
            </a:r>
            <a:r>
              <a:rPr lang="en-US" sz="3000" dirty="0">
                <a:latin typeface="Nefelibata Sans"/>
              </a:rPr>
              <a:t> pada </a:t>
            </a:r>
            <a:r>
              <a:rPr lang="en-US" sz="3000" dirty="0" err="1">
                <a:latin typeface="Nefelibata Sans"/>
              </a:rPr>
              <a:t>kemampuan</a:t>
            </a:r>
            <a:r>
              <a:rPr lang="en-US" sz="3000" dirty="0">
                <a:latin typeface="Nefelibata Sans"/>
              </a:rPr>
              <a:t> </a:t>
            </a:r>
            <a:r>
              <a:rPr lang="en-US" sz="3000" dirty="0" err="1">
                <a:latin typeface="Nefelibata Sans"/>
              </a:rPr>
              <a:t>mesin</a:t>
            </a:r>
            <a:r>
              <a:rPr lang="en-US" sz="3000" dirty="0">
                <a:latin typeface="Nefelibata Sans"/>
              </a:rPr>
              <a:t> </a:t>
            </a:r>
            <a:r>
              <a:rPr lang="en-US" sz="3000" dirty="0" err="1">
                <a:latin typeface="Nefelibata Sans"/>
              </a:rPr>
              <a:t>untuk</a:t>
            </a:r>
            <a:r>
              <a:rPr lang="en-US" sz="3000" dirty="0">
                <a:latin typeface="Nefelibata Sans"/>
              </a:rPr>
              <a:t> </a:t>
            </a:r>
            <a:r>
              <a:rPr lang="en-US" sz="3000" dirty="0" err="1">
                <a:latin typeface="Nefelibata Sans"/>
              </a:rPr>
              <a:t>meniru</a:t>
            </a:r>
            <a:r>
              <a:rPr lang="en-US" sz="3000" dirty="0">
                <a:latin typeface="Nefelibata Sans"/>
              </a:rPr>
              <a:t> </a:t>
            </a:r>
            <a:r>
              <a:rPr lang="en-US" sz="3000" dirty="0" err="1">
                <a:latin typeface="Nefelibata Sans"/>
              </a:rPr>
              <a:t>atau</a:t>
            </a:r>
            <a:r>
              <a:rPr lang="en-US" sz="3000" dirty="0">
                <a:latin typeface="Nefelibata Sans"/>
              </a:rPr>
              <a:t> </a:t>
            </a:r>
            <a:r>
              <a:rPr lang="en-US" sz="3000" dirty="0" err="1">
                <a:latin typeface="Nefelibata Sans"/>
              </a:rPr>
              <a:t>meniru</a:t>
            </a:r>
            <a:r>
              <a:rPr lang="en-US" sz="3000" dirty="0">
                <a:latin typeface="Nefelibata Sans"/>
              </a:rPr>
              <a:t> </a:t>
            </a:r>
            <a:r>
              <a:rPr lang="en-US" sz="3000" dirty="0" err="1">
                <a:latin typeface="Nefelibata Sans"/>
              </a:rPr>
              <a:t>kecerdasan</a:t>
            </a:r>
            <a:r>
              <a:rPr lang="en-US" sz="3000" dirty="0">
                <a:latin typeface="Nefelibata Sans"/>
              </a:rPr>
              <a:t> </a:t>
            </a:r>
            <a:r>
              <a:rPr lang="en-US" sz="3000" dirty="0" err="1">
                <a:latin typeface="Nefelibata Sans"/>
              </a:rPr>
              <a:t>manusia</a:t>
            </a:r>
            <a:r>
              <a:rPr lang="en-US" sz="3000" dirty="0">
                <a:latin typeface="Nefelibata Sans"/>
              </a:rPr>
              <a:t>, </a:t>
            </a:r>
            <a:r>
              <a:rPr lang="en-US" sz="3000" dirty="0" err="1">
                <a:latin typeface="Nefelibata Sans"/>
              </a:rPr>
              <a:t>termasuk</a:t>
            </a:r>
            <a:r>
              <a:rPr lang="en-US" sz="3000" dirty="0">
                <a:latin typeface="Nefelibata Sans"/>
              </a:rPr>
              <a:t> </a:t>
            </a:r>
            <a:r>
              <a:rPr lang="en-US" sz="3000" dirty="0" err="1">
                <a:latin typeface="Nefelibata Sans"/>
              </a:rPr>
              <a:t>kemampuan</a:t>
            </a:r>
            <a:r>
              <a:rPr lang="en-US" sz="3000" dirty="0">
                <a:latin typeface="Nefelibata Sans"/>
              </a:rPr>
              <a:t> </a:t>
            </a:r>
            <a:r>
              <a:rPr lang="en-US" sz="3000" dirty="0" err="1">
                <a:latin typeface="Nefelibata Sans"/>
              </a:rPr>
              <a:t>untuk</a:t>
            </a:r>
            <a:r>
              <a:rPr lang="en-US" sz="3000" dirty="0">
                <a:latin typeface="Nefelibata Sans"/>
              </a:rPr>
              <a:t> </a:t>
            </a:r>
            <a:r>
              <a:rPr lang="en-US" sz="3000" dirty="0" err="1">
                <a:latin typeface="Nefelibata Sans"/>
              </a:rPr>
              <a:t>belajar</a:t>
            </a:r>
            <a:r>
              <a:rPr lang="en-US" sz="3000" dirty="0">
                <a:latin typeface="Nefelibata Sans"/>
              </a:rPr>
              <a:t>, </a:t>
            </a:r>
            <a:r>
              <a:rPr lang="en-US" sz="3000" dirty="0" err="1">
                <a:latin typeface="Nefelibata Sans"/>
              </a:rPr>
              <a:t>memecahkan</a:t>
            </a:r>
            <a:r>
              <a:rPr lang="en-US" sz="3000" dirty="0">
                <a:latin typeface="Nefelibata Sans"/>
              </a:rPr>
              <a:t> </a:t>
            </a:r>
            <a:r>
              <a:rPr lang="en-US" sz="3000" dirty="0" err="1">
                <a:latin typeface="Nefelibata Sans"/>
              </a:rPr>
              <a:t>masalah</a:t>
            </a:r>
            <a:r>
              <a:rPr lang="en-US" sz="3000" dirty="0">
                <a:latin typeface="Nefelibata Sans"/>
              </a:rPr>
              <a:t>, </a:t>
            </a:r>
            <a:r>
              <a:rPr lang="en-US" sz="3000" dirty="0" err="1">
                <a:latin typeface="Nefelibata Sans"/>
              </a:rPr>
              <a:t>mengambil</a:t>
            </a:r>
            <a:r>
              <a:rPr lang="en-US" sz="3000" dirty="0">
                <a:latin typeface="Nefelibata Sans"/>
              </a:rPr>
              <a:t> </a:t>
            </a:r>
            <a:r>
              <a:rPr lang="en-US" sz="3000" dirty="0" err="1">
                <a:latin typeface="Nefelibata Sans"/>
              </a:rPr>
              <a:t>keputusan</a:t>
            </a:r>
            <a:r>
              <a:rPr lang="en-US" sz="3000" dirty="0">
                <a:latin typeface="Nefelibata Sans"/>
              </a:rPr>
              <a:t>, dan </a:t>
            </a:r>
            <a:r>
              <a:rPr lang="en-US" sz="3000" dirty="0" err="1">
                <a:latin typeface="Nefelibata Sans"/>
              </a:rPr>
              <a:t>berinteraksi</a:t>
            </a:r>
            <a:r>
              <a:rPr lang="en-US" sz="3000" dirty="0">
                <a:latin typeface="Nefelibata Sans"/>
              </a:rPr>
              <a:t> </a:t>
            </a:r>
            <a:r>
              <a:rPr lang="en-US" sz="3000" dirty="0" err="1">
                <a:latin typeface="Nefelibata Sans"/>
              </a:rPr>
              <a:t>dengan</a:t>
            </a:r>
            <a:r>
              <a:rPr lang="en-US" sz="3000" dirty="0">
                <a:latin typeface="Nefelibata Sans"/>
              </a:rPr>
              <a:t> </a:t>
            </a:r>
            <a:r>
              <a:rPr lang="en-US" sz="3000" dirty="0" err="1">
                <a:latin typeface="Nefelibata Sans"/>
              </a:rPr>
              <a:t>lingkungan</a:t>
            </a:r>
            <a:r>
              <a:rPr lang="en-US" sz="3000" dirty="0">
                <a:latin typeface="Nefelibata Sans"/>
              </a:rPr>
              <a:t> </a:t>
            </a:r>
            <a:r>
              <a:rPr lang="en-US" sz="3000" dirty="0" err="1">
                <a:latin typeface="Nefelibata Sans"/>
              </a:rPr>
              <a:t>mereka</a:t>
            </a:r>
            <a:r>
              <a:rPr lang="en-US" sz="3000" dirty="0">
                <a:latin typeface="Nefelibata Sans"/>
              </a:rPr>
              <a:t>. AI </a:t>
            </a:r>
            <a:r>
              <a:rPr lang="en-US" sz="3000" dirty="0" err="1">
                <a:latin typeface="Nefelibata Sans"/>
              </a:rPr>
              <a:t>telah</a:t>
            </a:r>
            <a:r>
              <a:rPr lang="en-US" sz="3000" dirty="0">
                <a:latin typeface="Nefelibata Sans"/>
              </a:rPr>
              <a:t> </a:t>
            </a:r>
            <a:r>
              <a:rPr lang="en-US" sz="3000" dirty="0" err="1">
                <a:latin typeface="Nefelibata Sans"/>
              </a:rPr>
              <a:t>diterapkan</a:t>
            </a:r>
            <a:r>
              <a:rPr lang="en-US" sz="3000" dirty="0">
                <a:latin typeface="Nefelibata Sans"/>
              </a:rPr>
              <a:t> </a:t>
            </a:r>
            <a:r>
              <a:rPr lang="en-US" sz="3000" dirty="0" err="1">
                <a:latin typeface="Nefelibata Sans"/>
              </a:rPr>
              <a:t>dalam</a:t>
            </a:r>
            <a:r>
              <a:rPr lang="en-US" sz="3000" dirty="0">
                <a:latin typeface="Nefelibata Sans"/>
              </a:rPr>
              <a:t> </a:t>
            </a:r>
            <a:r>
              <a:rPr lang="en-US" sz="3000" dirty="0" err="1">
                <a:latin typeface="Nefelibata Sans"/>
              </a:rPr>
              <a:t>berbagai</a:t>
            </a:r>
            <a:r>
              <a:rPr lang="en-US" sz="3000" dirty="0">
                <a:latin typeface="Nefelibata Sans"/>
              </a:rPr>
              <a:t> </a:t>
            </a:r>
            <a:r>
              <a:rPr lang="en-US" sz="3000" dirty="0" err="1">
                <a:latin typeface="Nefelibata Sans"/>
              </a:rPr>
              <a:t>sektor</a:t>
            </a:r>
            <a:r>
              <a:rPr lang="en-US" sz="3000" dirty="0">
                <a:latin typeface="Nefelibata Sans"/>
              </a:rPr>
              <a:t>, </a:t>
            </a:r>
            <a:r>
              <a:rPr lang="en-US" sz="3000" dirty="0" err="1">
                <a:latin typeface="Nefelibata Sans"/>
              </a:rPr>
              <a:t>seperti</a:t>
            </a:r>
            <a:r>
              <a:rPr lang="en-US" sz="3000" dirty="0">
                <a:latin typeface="Nefelibata Sans"/>
              </a:rPr>
              <a:t> </a:t>
            </a:r>
            <a:r>
              <a:rPr lang="en-US" sz="3000" dirty="0" err="1">
                <a:latin typeface="Nefelibata Sans"/>
              </a:rPr>
              <a:t>kesehatan</a:t>
            </a:r>
            <a:r>
              <a:rPr lang="en-US" sz="3000" dirty="0">
                <a:latin typeface="Nefelibata Sans"/>
              </a:rPr>
              <a:t>, </a:t>
            </a:r>
            <a:r>
              <a:rPr lang="en-US" sz="3000" dirty="0" err="1">
                <a:latin typeface="Nefelibata Sans"/>
              </a:rPr>
              <a:t>transportasi</a:t>
            </a:r>
            <a:r>
              <a:rPr lang="en-US" sz="3000" dirty="0">
                <a:latin typeface="Nefelibata Sans"/>
              </a:rPr>
              <a:t>, </a:t>
            </a:r>
            <a:r>
              <a:rPr lang="en-US" sz="3000" dirty="0" err="1">
                <a:latin typeface="Nefelibata Sans"/>
              </a:rPr>
              <a:t>finansial</a:t>
            </a:r>
            <a:r>
              <a:rPr lang="en-US" sz="3000" dirty="0">
                <a:latin typeface="Nefelibata Sans"/>
              </a:rPr>
              <a:t>, </a:t>
            </a:r>
            <a:r>
              <a:rPr lang="en-US" sz="3000" dirty="0" err="1">
                <a:latin typeface="Nefelibata Sans"/>
              </a:rPr>
              <a:t>manufaktur</a:t>
            </a:r>
            <a:r>
              <a:rPr lang="en-US" sz="3000" dirty="0">
                <a:latin typeface="Nefelibata Sans"/>
              </a:rPr>
              <a:t>, dan </a:t>
            </a:r>
            <a:r>
              <a:rPr lang="en-US" sz="3000" dirty="0" err="1">
                <a:latin typeface="Nefelibata Sans"/>
              </a:rPr>
              <a:t>banyak</a:t>
            </a:r>
            <a:r>
              <a:rPr lang="en-US" sz="3000" dirty="0">
                <a:latin typeface="Nefelibata Sans"/>
              </a:rPr>
              <a:t> </a:t>
            </a:r>
            <a:r>
              <a:rPr lang="en-US" sz="3000" dirty="0" err="1">
                <a:latin typeface="Nefelibata Sans"/>
              </a:rPr>
              <a:t>lagi</a:t>
            </a:r>
            <a:r>
              <a:rPr lang="en-US" sz="3000" dirty="0">
                <a:latin typeface="Nefelibata Sans"/>
              </a:rPr>
              <a:t>, </a:t>
            </a:r>
            <a:r>
              <a:rPr lang="en-US" sz="3000" dirty="0" err="1">
                <a:latin typeface="Nefelibata Sans"/>
              </a:rPr>
              <a:t>dengan</a:t>
            </a:r>
            <a:r>
              <a:rPr lang="en-US" sz="3000" dirty="0">
                <a:latin typeface="Nefelibata Sans"/>
              </a:rPr>
              <a:t> </a:t>
            </a:r>
            <a:r>
              <a:rPr lang="en-US" sz="3000" dirty="0" err="1">
                <a:latin typeface="Nefelibata Sans"/>
              </a:rPr>
              <a:t>tujuan</a:t>
            </a:r>
            <a:r>
              <a:rPr lang="en-US" sz="3000" dirty="0">
                <a:latin typeface="Nefelibata Sans"/>
              </a:rPr>
              <a:t> </a:t>
            </a:r>
            <a:r>
              <a:rPr lang="en-US" sz="3000" dirty="0" err="1">
                <a:latin typeface="Nefelibata Sans"/>
              </a:rPr>
              <a:t>meningkatkan</a:t>
            </a:r>
            <a:r>
              <a:rPr lang="en-US" sz="3000" dirty="0">
                <a:latin typeface="Nefelibata Sans"/>
              </a:rPr>
              <a:t> </a:t>
            </a:r>
            <a:r>
              <a:rPr lang="en-US" sz="3000" dirty="0" err="1">
                <a:latin typeface="Nefelibata Sans"/>
              </a:rPr>
              <a:t>efisiensi</a:t>
            </a:r>
            <a:r>
              <a:rPr lang="en-US" sz="3000" dirty="0">
                <a:latin typeface="Nefelibata Sans"/>
              </a:rPr>
              <a:t>, </a:t>
            </a:r>
            <a:r>
              <a:rPr lang="en-US" sz="3000" dirty="0" err="1">
                <a:latin typeface="Nefelibata Sans"/>
              </a:rPr>
              <a:t>produktivitas</a:t>
            </a:r>
            <a:r>
              <a:rPr lang="en-US" sz="3000" dirty="0">
                <a:latin typeface="Nefelibata Sans"/>
              </a:rPr>
              <a:t>, dan </a:t>
            </a:r>
            <a:r>
              <a:rPr lang="en-US" sz="3000" dirty="0" err="1">
                <a:latin typeface="Nefelibata Sans"/>
              </a:rPr>
              <a:t>kualitas</a:t>
            </a:r>
            <a:r>
              <a:rPr lang="en-US" sz="3000" dirty="0">
                <a:latin typeface="Nefelibata Sans"/>
              </a:rPr>
              <a:t> </a:t>
            </a:r>
            <a:r>
              <a:rPr lang="en-US" sz="3000" dirty="0" err="1">
                <a:latin typeface="Nefelibata Sans"/>
              </a:rPr>
              <a:t>hidup</a:t>
            </a:r>
            <a:r>
              <a:rPr lang="en-US" sz="3000" dirty="0">
                <a:latin typeface="Nefelibata Sans"/>
              </a:rPr>
              <a:t> </a:t>
            </a:r>
            <a:r>
              <a:rPr lang="en-US" sz="3000" dirty="0" err="1">
                <a:latin typeface="Nefelibata Sans"/>
              </a:rPr>
              <a:t>manusia</a:t>
            </a:r>
            <a:r>
              <a:rPr lang="en-US" sz="3000" dirty="0">
                <a:latin typeface="Nefelibata Sans"/>
              </a:rPr>
              <a:t>. </a:t>
            </a:r>
            <a:r>
              <a:rPr lang="en-US" sz="3000" dirty="0" err="1">
                <a:latin typeface="Nefelibata Sans"/>
              </a:rPr>
              <a:t>Namun</a:t>
            </a:r>
            <a:r>
              <a:rPr lang="en-US" sz="3000" dirty="0">
                <a:latin typeface="Nefelibata Sans"/>
              </a:rPr>
              <a:t>, </a:t>
            </a:r>
            <a:r>
              <a:rPr lang="en-US" sz="3000" dirty="0" err="1">
                <a:latin typeface="Nefelibata Sans"/>
              </a:rPr>
              <a:t>bersamaan</a:t>
            </a:r>
            <a:r>
              <a:rPr lang="en-US" sz="3000" dirty="0">
                <a:latin typeface="Nefelibata Sans"/>
              </a:rPr>
              <a:t> </a:t>
            </a:r>
            <a:r>
              <a:rPr lang="en-US" sz="3000" dirty="0" err="1">
                <a:latin typeface="Nefelibata Sans"/>
              </a:rPr>
              <a:t>dengan</a:t>
            </a:r>
            <a:r>
              <a:rPr lang="en-US" sz="3000" dirty="0">
                <a:latin typeface="Nefelibata Sans"/>
              </a:rPr>
              <a:t> </a:t>
            </a:r>
            <a:r>
              <a:rPr lang="en-US" sz="3000" dirty="0" err="1">
                <a:latin typeface="Nefelibata Sans"/>
              </a:rPr>
              <a:t>potensi</a:t>
            </a:r>
            <a:r>
              <a:rPr lang="en-US" sz="3000" dirty="0">
                <a:latin typeface="Nefelibata Sans"/>
              </a:rPr>
              <a:t> yang </a:t>
            </a:r>
            <a:r>
              <a:rPr lang="en-US" sz="3000" dirty="0" err="1">
                <a:latin typeface="Nefelibata Sans"/>
              </a:rPr>
              <a:t>menjanjikan</a:t>
            </a:r>
            <a:r>
              <a:rPr lang="en-US" sz="3000" dirty="0">
                <a:latin typeface="Nefelibata Sans"/>
              </a:rPr>
              <a:t>, </a:t>
            </a:r>
            <a:r>
              <a:rPr lang="en-US" sz="3000" dirty="0" err="1">
                <a:latin typeface="Nefelibata Sans"/>
              </a:rPr>
              <a:t>penggunaan</a:t>
            </a:r>
            <a:r>
              <a:rPr lang="en-US" sz="3000" dirty="0">
                <a:latin typeface="Nefelibata Sans"/>
              </a:rPr>
              <a:t> AI juga </a:t>
            </a:r>
            <a:r>
              <a:rPr lang="en-US" sz="3000" dirty="0" err="1">
                <a:latin typeface="Nefelibata Sans"/>
              </a:rPr>
              <a:t>membawa</a:t>
            </a:r>
            <a:r>
              <a:rPr lang="en-US" sz="3000" dirty="0">
                <a:latin typeface="Nefelibata Sans"/>
              </a:rPr>
              <a:t> </a:t>
            </a:r>
            <a:r>
              <a:rPr lang="en-US" sz="3000" dirty="0" err="1">
                <a:latin typeface="Nefelibata Sans"/>
              </a:rPr>
              <a:t>ancaman</a:t>
            </a:r>
            <a:r>
              <a:rPr lang="en-US" sz="3000" dirty="0">
                <a:latin typeface="Nefelibata Sans"/>
              </a:rPr>
              <a:t> dan </a:t>
            </a:r>
            <a:r>
              <a:rPr lang="en-US" sz="3000" dirty="0" err="1">
                <a:latin typeface="Nefelibata Sans"/>
              </a:rPr>
              <a:t>peluang</a:t>
            </a:r>
            <a:r>
              <a:rPr lang="en-US" sz="3000" dirty="0">
                <a:latin typeface="Nefelibata Sans"/>
              </a:rPr>
              <a:t> yang </a:t>
            </a:r>
            <a:r>
              <a:rPr lang="en-US" sz="3000" dirty="0" err="1">
                <a:latin typeface="Nefelibata Sans"/>
              </a:rPr>
              <a:t>perlu</a:t>
            </a:r>
            <a:r>
              <a:rPr lang="en-US" sz="3000" dirty="0">
                <a:latin typeface="Nefelibata Sans"/>
              </a:rPr>
              <a:t> </a:t>
            </a:r>
            <a:r>
              <a:rPr lang="en-US" sz="3000" dirty="0" err="1">
                <a:latin typeface="Nefelibata Sans"/>
              </a:rPr>
              <a:t>dipahami</a:t>
            </a:r>
            <a:r>
              <a:rPr lang="en-US" sz="3000" dirty="0">
                <a:latin typeface="Nefelibata Sans"/>
              </a:rPr>
              <a:t> </a:t>
            </a:r>
            <a:r>
              <a:rPr lang="en-US" sz="3000" dirty="0" err="1">
                <a:latin typeface="Nefelibata Sans"/>
              </a:rPr>
              <a:t>dengan</a:t>
            </a:r>
            <a:r>
              <a:rPr lang="en-US" sz="3000" dirty="0">
                <a:latin typeface="Nefelibata Sans"/>
              </a:rPr>
              <a:t> </a:t>
            </a:r>
            <a:r>
              <a:rPr lang="en-US" sz="3000" dirty="0" err="1">
                <a:latin typeface="Nefelibata Sans"/>
              </a:rPr>
              <a:t>baik</a:t>
            </a:r>
            <a:r>
              <a:rPr lang="en-US" sz="3000" dirty="0">
                <a:latin typeface="Nefelibata Sans"/>
              </a:rPr>
              <a:t> oleh </a:t>
            </a:r>
            <a:r>
              <a:rPr lang="en-US" sz="3000" dirty="0" err="1">
                <a:latin typeface="Nefelibata Sans"/>
              </a:rPr>
              <a:t>masyarakat</a:t>
            </a:r>
            <a:r>
              <a:rPr lang="en-US" sz="3000" dirty="0">
                <a:latin typeface="Nefelibata Sans"/>
              </a:rPr>
              <a:t>. </a:t>
            </a:r>
            <a:r>
              <a:rPr lang="en-US" sz="3000" dirty="0" err="1">
                <a:latin typeface="Nefelibata Sans"/>
              </a:rPr>
              <a:t>Keberadaan</a:t>
            </a:r>
            <a:r>
              <a:rPr lang="en-US" sz="3000" dirty="0">
                <a:latin typeface="Nefelibata Sans"/>
              </a:rPr>
              <a:t> AI </a:t>
            </a:r>
            <a:r>
              <a:rPr lang="en-US" sz="3000" dirty="0" err="1">
                <a:latin typeface="Nefelibata Sans"/>
              </a:rPr>
              <a:t>telah</a:t>
            </a:r>
            <a:r>
              <a:rPr lang="en-US" sz="3000" dirty="0">
                <a:latin typeface="Nefelibata Sans"/>
              </a:rPr>
              <a:t> </a:t>
            </a:r>
            <a:r>
              <a:rPr lang="en-US" sz="3000" dirty="0" err="1">
                <a:latin typeface="Nefelibata Sans"/>
              </a:rPr>
              <a:t>mempengaruhi</a:t>
            </a:r>
            <a:r>
              <a:rPr lang="en-US" sz="3000" dirty="0">
                <a:latin typeface="Nefelibata Sans"/>
              </a:rPr>
              <a:t> </a:t>
            </a:r>
            <a:r>
              <a:rPr lang="en-US" sz="3000" dirty="0" err="1">
                <a:latin typeface="Nefelibata Sans"/>
              </a:rPr>
              <a:t>lapangan</a:t>
            </a:r>
            <a:r>
              <a:rPr lang="en-US" sz="3000" dirty="0">
                <a:latin typeface="Nefelibata Sans"/>
              </a:rPr>
              <a:t> </a:t>
            </a:r>
            <a:r>
              <a:rPr lang="en-US" sz="3000" dirty="0" err="1">
                <a:latin typeface="Nefelibata Sans"/>
              </a:rPr>
              <a:t>kerja</a:t>
            </a:r>
            <a:r>
              <a:rPr lang="en-US" sz="3000" dirty="0">
                <a:latin typeface="Nefelibata Sans"/>
              </a:rPr>
              <a:t>, </a:t>
            </a:r>
            <a:r>
              <a:rPr lang="en-US" sz="3000" dirty="0" err="1">
                <a:latin typeface="Nefelibata Sans"/>
              </a:rPr>
              <a:t>dengan</a:t>
            </a:r>
            <a:r>
              <a:rPr lang="en-US" sz="3000" dirty="0">
                <a:latin typeface="Nefelibata Sans"/>
              </a:rPr>
              <a:t> </a:t>
            </a:r>
            <a:r>
              <a:rPr lang="en-US" sz="3000" dirty="0" err="1">
                <a:latin typeface="Nefelibata Sans"/>
              </a:rPr>
              <a:t>otomatisasi</a:t>
            </a:r>
            <a:r>
              <a:rPr lang="en-US" sz="3000" dirty="0">
                <a:latin typeface="Nefelibata Sans"/>
              </a:rPr>
              <a:t> </a:t>
            </a:r>
            <a:r>
              <a:rPr lang="en-US" sz="3000" dirty="0" err="1">
                <a:latin typeface="Nefelibata Sans"/>
              </a:rPr>
              <a:t>menggantikan</a:t>
            </a:r>
            <a:r>
              <a:rPr lang="en-US" sz="3000" dirty="0">
                <a:latin typeface="Nefelibata Sans"/>
              </a:rPr>
              <a:t> </a:t>
            </a:r>
            <a:r>
              <a:rPr lang="en-US" sz="3000" dirty="0" err="1">
                <a:latin typeface="Nefelibata Sans"/>
              </a:rPr>
              <a:t>pekerjaan</a:t>
            </a:r>
            <a:r>
              <a:rPr lang="en-US" sz="3000" dirty="0">
                <a:latin typeface="Nefelibata Sans"/>
              </a:rPr>
              <a:t> </a:t>
            </a:r>
            <a:r>
              <a:rPr lang="en-US" sz="3000" dirty="0" err="1">
                <a:latin typeface="Nefelibata Sans"/>
              </a:rPr>
              <a:t>manusia</a:t>
            </a:r>
            <a:r>
              <a:rPr lang="en-US" sz="3000" dirty="0">
                <a:latin typeface="Nefelibata Sans"/>
              </a:rPr>
              <a:t> </a:t>
            </a:r>
            <a:r>
              <a:rPr lang="en-US" sz="3000" dirty="0" err="1">
                <a:latin typeface="Nefelibata Sans"/>
              </a:rPr>
              <a:t>dalam</a:t>
            </a:r>
            <a:r>
              <a:rPr lang="en-US" sz="3000" dirty="0">
                <a:latin typeface="Nefelibata Sans"/>
              </a:rPr>
              <a:t> </a:t>
            </a:r>
            <a:r>
              <a:rPr lang="en-US" sz="3000" dirty="0" err="1">
                <a:latin typeface="Nefelibata Sans"/>
              </a:rPr>
              <a:t>beberapa</a:t>
            </a:r>
            <a:r>
              <a:rPr lang="en-US" sz="3000" dirty="0">
                <a:latin typeface="Nefelibata Sans"/>
              </a:rPr>
              <a:t> </a:t>
            </a:r>
            <a:r>
              <a:rPr lang="en-US" sz="3000" dirty="0" err="1">
                <a:latin typeface="Nefelibata Sans"/>
              </a:rPr>
              <a:t>kasus</a:t>
            </a:r>
            <a:r>
              <a:rPr lang="en-US" sz="3000" dirty="0">
                <a:latin typeface="Nefelibata Sans"/>
              </a:rPr>
              <a:t>.</a:t>
            </a:r>
          </a:p>
        </p:txBody>
      </p:sp>
      <p:sp>
        <p:nvSpPr>
          <p:cNvPr id="14" name="TextBox 14"/>
          <p:cNvSpPr txBox="1"/>
          <p:nvPr/>
        </p:nvSpPr>
        <p:spPr>
          <a:xfrm>
            <a:off x="2892844" y="6566274"/>
            <a:ext cx="13754846" cy="3467100"/>
          </a:xfrm>
          <a:prstGeom prst="rect">
            <a:avLst/>
          </a:prstGeom>
        </p:spPr>
        <p:txBody>
          <a:bodyPr lIns="0" tIns="0" rIns="0" bIns="0" rtlCol="0" anchor="t">
            <a:spAutoFit/>
          </a:bodyPr>
          <a:lstStyle/>
          <a:p>
            <a:pPr algn="just">
              <a:lnSpc>
                <a:spcPts val="3000"/>
              </a:lnSpc>
            </a:pPr>
            <a:r>
              <a:rPr lang="en-US" sz="3000" dirty="0">
                <a:latin typeface="Nefelibata Sans"/>
              </a:rPr>
              <a:t> </a:t>
            </a:r>
            <a:r>
              <a:rPr lang="en-US" sz="3000" dirty="0" err="1">
                <a:latin typeface="Nefelibata Sans"/>
              </a:rPr>
              <a:t>Selain</a:t>
            </a:r>
            <a:r>
              <a:rPr lang="en-US" sz="3000" dirty="0">
                <a:latin typeface="Nefelibata Sans"/>
              </a:rPr>
              <a:t> </a:t>
            </a:r>
            <a:r>
              <a:rPr lang="en-US" sz="3000" dirty="0" err="1">
                <a:latin typeface="Nefelibata Sans"/>
              </a:rPr>
              <a:t>itu</a:t>
            </a:r>
            <a:r>
              <a:rPr lang="en-US" sz="3000" dirty="0">
                <a:latin typeface="Nefelibata Sans"/>
              </a:rPr>
              <a:t>, </a:t>
            </a:r>
            <a:r>
              <a:rPr lang="en-US" sz="3000" dirty="0" err="1">
                <a:latin typeface="Nefelibata Sans"/>
              </a:rPr>
              <a:t>ada</a:t>
            </a:r>
            <a:r>
              <a:rPr lang="en-US" sz="3000" dirty="0">
                <a:latin typeface="Nefelibata Sans"/>
              </a:rPr>
              <a:t> </a:t>
            </a:r>
            <a:r>
              <a:rPr lang="en-US" sz="3000" dirty="0" err="1">
                <a:latin typeface="Nefelibata Sans"/>
              </a:rPr>
              <a:t>kekhawatiran</a:t>
            </a:r>
            <a:r>
              <a:rPr lang="en-US" sz="3000" dirty="0">
                <a:latin typeface="Nefelibata Sans"/>
              </a:rPr>
              <a:t> </a:t>
            </a:r>
            <a:r>
              <a:rPr lang="en-US" sz="3000" dirty="0" err="1">
                <a:latin typeface="Nefelibata Sans"/>
              </a:rPr>
              <a:t>tentang</a:t>
            </a:r>
            <a:r>
              <a:rPr lang="en-US" sz="3000" dirty="0">
                <a:latin typeface="Nefelibata Sans"/>
              </a:rPr>
              <a:t> </a:t>
            </a:r>
            <a:r>
              <a:rPr lang="en-US" sz="3000" dirty="0" err="1">
                <a:latin typeface="Nefelibata Sans"/>
              </a:rPr>
              <a:t>privasi</a:t>
            </a:r>
            <a:r>
              <a:rPr lang="en-US" sz="3000" dirty="0">
                <a:latin typeface="Nefelibata Sans"/>
              </a:rPr>
              <a:t> dan </a:t>
            </a:r>
            <a:r>
              <a:rPr lang="en-US" sz="3000" dirty="0" err="1">
                <a:latin typeface="Nefelibata Sans"/>
              </a:rPr>
              <a:t>keamanan</a:t>
            </a:r>
            <a:r>
              <a:rPr lang="en-US" sz="3000" dirty="0">
                <a:latin typeface="Nefelibata Sans"/>
              </a:rPr>
              <a:t> data, </a:t>
            </a:r>
            <a:r>
              <a:rPr lang="en-US" sz="3000" dirty="0" err="1">
                <a:latin typeface="Nefelibata Sans"/>
              </a:rPr>
              <a:t>karena</a:t>
            </a:r>
            <a:r>
              <a:rPr lang="en-US" sz="3000" dirty="0">
                <a:latin typeface="Nefelibata Sans"/>
              </a:rPr>
              <a:t> AI </a:t>
            </a:r>
            <a:r>
              <a:rPr lang="en-US" sz="3000" dirty="0" err="1">
                <a:latin typeface="Nefelibata Sans"/>
              </a:rPr>
              <a:t>dapat</a:t>
            </a:r>
            <a:r>
              <a:rPr lang="en-US" sz="3000" dirty="0">
                <a:latin typeface="Nefelibata Sans"/>
              </a:rPr>
              <a:t> </a:t>
            </a:r>
            <a:r>
              <a:rPr lang="en-US" sz="3000" dirty="0" err="1">
                <a:latin typeface="Nefelibata Sans"/>
              </a:rPr>
              <a:t>mengumpulkan</a:t>
            </a:r>
            <a:r>
              <a:rPr lang="en-US" sz="3000" dirty="0">
                <a:latin typeface="Nefelibata Sans"/>
              </a:rPr>
              <a:t>, </a:t>
            </a:r>
            <a:r>
              <a:rPr lang="en-US" sz="3000" dirty="0" err="1">
                <a:latin typeface="Nefelibata Sans"/>
              </a:rPr>
              <a:t>menganalisis</a:t>
            </a:r>
            <a:r>
              <a:rPr lang="en-US" sz="3000" dirty="0">
                <a:latin typeface="Nefelibata Sans"/>
              </a:rPr>
              <a:t>, dan </a:t>
            </a:r>
            <a:r>
              <a:rPr lang="en-US" sz="3000" dirty="0" err="1">
                <a:latin typeface="Nefelibata Sans"/>
              </a:rPr>
              <a:t>menginterpretasikan</a:t>
            </a:r>
            <a:r>
              <a:rPr lang="en-US" sz="3000" dirty="0">
                <a:latin typeface="Nefelibata Sans"/>
              </a:rPr>
              <a:t> data </a:t>
            </a:r>
            <a:r>
              <a:rPr lang="en-US" sz="3000" dirty="0" err="1">
                <a:latin typeface="Nefelibata Sans"/>
              </a:rPr>
              <a:t>pribadi</a:t>
            </a:r>
            <a:r>
              <a:rPr lang="en-US" sz="3000" dirty="0">
                <a:latin typeface="Nefelibata Sans"/>
              </a:rPr>
              <a:t> </a:t>
            </a:r>
            <a:r>
              <a:rPr lang="en-US" sz="3000" dirty="0" err="1">
                <a:latin typeface="Nefelibata Sans"/>
              </a:rPr>
              <a:t>dalam</a:t>
            </a:r>
            <a:r>
              <a:rPr lang="en-US" sz="3000" dirty="0">
                <a:latin typeface="Nefelibata Sans"/>
              </a:rPr>
              <a:t> </a:t>
            </a:r>
            <a:r>
              <a:rPr lang="en-US" sz="3000" dirty="0" err="1">
                <a:latin typeface="Nefelibata Sans"/>
              </a:rPr>
              <a:t>skala</a:t>
            </a:r>
            <a:r>
              <a:rPr lang="en-US" sz="3000" dirty="0">
                <a:latin typeface="Nefelibata Sans"/>
              </a:rPr>
              <a:t> yang </a:t>
            </a:r>
            <a:r>
              <a:rPr lang="en-US" sz="3000" dirty="0" err="1">
                <a:latin typeface="Nefelibata Sans"/>
              </a:rPr>
              <a:t>belum</a:t>
            </a:r>
            <a:r>
              <a:rPr lang="en-US" sz="3000" dirty="0">
                <a:latin typeface="Nefelibata Sans"/>
              </a:rPr>
              <a:t> </a:t>
            </a:r>
            <a:r>
              <a:rPr lang="en-US" sz="3000" dirty="0" err="1">
                <a:latin typeface="Nefelibata Sans"/>
              </a:rPr>
              <a:t>pernah</a:t>
            </a:r>
            <a:r>
              <a:rPr lang="en-US" sz="3000" dirty="0">
                <a:latin typeface="Nefelibata Sans"/>
              </a:rPr>
              <a:t> </a:t>
            </a:r>
            <a:r>
              <a:rPr lang="en-US" sz="3000" dirty="0" err="1">
                <a:latin typeface="Nefelibata Sans"/>
              </a:rPr>
              <a:t>terjadi</a:t>
            </a:r>
            <a:r>
              <a:rPr lang="en-US" sz="3000" dirty="0">
                <a:latin typeface="Nefelibata Sans"/>
              </a:rPr>
              <a:t> </a:t>
            </a:r>
            <a:r>
              <a:rPr lang="en-US" sz="3000" dirty="0" err="1">
                <a:latin typeface="Nefelibata Sans"/>
              </a:rPr>
              <a:t>sebelumnya</a:t>
            </a:r>
            <a:r>
              <a:rPr lang="en-US" sz="3000" dirty="0">
                <a:latin typeface="Nefelibata Sans"/>
              </a:rPr>
              <a:t>. </a:t>
            </a:r>
            <a:r>
              <a:rPr lang="en-US" sz="3000" dirty="0" err="1">
                <a:latin typeface="Nefelibata Sans"/>
              </a:rPr>
              <a:t>Dalam</a:t>
            </a:r>
            <a:r>
              <a:rPr lang="en-US" sz="3000" dirty="0">
                <a:latin typeface="Nefelibata Sans"/>
              </a:rPr>
              <a:t> </a:t>
            </a:r>
            <a:r>
              <a:rPr lang="en-US" sz="3000" dirty="0" err="1">
                <a:latin typeface="Nefelibata Sans"/>
              </a:rPr>
              <a:t>hal</a:t>
            </a:r>
            <a:r>
              <a:rPr lang="en-US" sz="3000" dirty="0">
                <a:latin typeface="Nefelibata Sans"/>
              </a:rPr>
              <a:t> </a:t>
            </a:r>
            <a:r>
              <a:rPr lang="en-US" sz="3000" dirty="0" err="1">
                <a:latin typeface="Nefelibata Sans"/>
              </a:rPr>
              <a:t>ini</a:t>
            </a:r>
            <a:r>
              <a:rPr lang="en-US" sz="3000" dirty="0">
                <a:latin typeface="Nefelibata Sans"/>
              </a:rPr>
              <a:t>, </a:t>
            </a:r>
            <a:r>
              <a:rPr lang="en-US" sz="3000" dirty="0" err="1">
                <a:latin typeface="Nefelibata Sans"/>
              </a:rPr>
              <a:t>perlindungan</a:t>
            </a:r>
            <a:r>
              <a:rPr lang="en-US" sz="3000" dirty="0">
                <a:latin typeface="Nefelibata Sans"/>
              </a:rPr>
              <a:t> data dan </a:t>
            </a:r>
            <a:r>
              <a:rPr lang="en-US" sz="3000" dirty="0" err="1">
                <a:latin typeface="Nefelibata Sans"/>
              </a:rPr>
              <a:t>kebijakan</a:t>
            </a:r>
            <a:r>
              <a:rPr lang="en-US" sz="3000" dirty="0">
                <a:latin typeface="Nefelibata Sans"/>
              </a:rPr>
              <a:t> </a:t>
            </a:r>
            <a:r>
              <a:rPr lang="en-US" sz="3000" dirty="0" err="1">
                <a:latin typeface="Nefelibata Sans"/>
              </a:rPr>
              <a:t>privasi</a:t>
            </a:r>
            <a:r>
              <a:rPr lang="en-US" sz="3000" dirty="0">
                <a:latin typeface="Nefelibata Sans"/>
              </a:rPr>
              <a:t> </a:t>
            </a:r>
            <a:r>
              <a:rPr lang="en-US" sz="3000" dirty="0" err="1">
                <a:latin typeface="Nefelibata Sans"/>
              </a:rPr>
              <a:t>menjadi</a:t>
            </a:r>
            <a:r>
              <a:rPr lang="en-US" sz="3000" dirty="0">
                <a:latin typeface="Nefelibata Sans"/>
              </a:rPr>
              <a:t> </a:t>
            </a:r>
            <a:r>
              <a:rPr lang="en-US" sz="3000" dirty="0" err="1">
                <a:latin typeface="Nefelibata Sans"/>
              </a:rPr>
              <a:t>penting</a:t>
            </a:r>
            <a:r>
              <a:rPr lang="en-US" sz="3000" dirty="0">
                <a:latin typeface="Nefelibata Sans"/>
              </a:rPr>
              <a:t> </a:t>
            </a:r>
            <a:r>
              <a:rPr lang="en-US" sz="3000" dirty="0" err="1">
                <a:latin typeface="Nefelibata Sans"/>
              </a:rPr>
              <a:t>untuk</a:t>
            </a:r>
            <a:r>
              <a:rPr lang="en-US" sz="3000" dirty="0">
                <a:latin typeface="Nefelibata Sans"/>
              </a:rPr>
              <a:t> </a:t>
            </a:r>
            <a:r>
              <a:rPr lang="en-US" sz="3000" dirty="0" err="1">
                <a:latin typeface="Nefelibata Sans"/>
              </a:rPr>
              <a:t>mencegah</a:t>
            </a:r>
            <a:r>
              <a:rPr lang="en-US" sz="3000" dirty="0">
                <a:latin typeface="Nefelibata Sans"/>
              </a:rPr>
              <a:t> </a:t>
            </a:r>
            <a:r>
              <a:rPr lang="en-US" sz="3000" dirty="0" err="1">
                <a:latin typeface="Nefelibata Sans"/>
              </a:rPr>
              <a:t>penyalahgunaan</a:t>
            </a:r>
            <a:r>
              <a:rPr lang="en-US" sz="3000" dirty="0">
                <a:latin typeface="Nefelibata Sans"/>
              </a:rPr>
              <a:t> dan </a:t>
            </a:r>
            <a:r>
              <a:rPr lang="en-US" sz="3000" dirty="0" err="1">
                <a:latin typeface="Nefelibata Sans"/>
              </a:rPr>
              <a:t>pelanggaran</a:t>
            </a:r>
            <a:r>
              <a:rPr lang="en-US" sz="3000" dirty="0">
                <a:latin typeface="Nefelibata Sans"/>
              </a:rPr>
              <a:t> </a:t>
            </a:r>
            <a:r>
              <a:rPr lang="en-US" sz="3000" dirty="0" err="1">
                <a:latin typeface="Nefelibata Sans"/>
              </a:rPr>
              <a:t>privasi</a:t>
            </a:r>
            <a:r>
              <a:rPr lang="en-US" sz="3000" dirty="0">
                <a:latin typeface="Nefelibata Sans"/>
              </a:rPr>
              <a:t> yang </a:t>
            </a:r>
            <a:r>
              <a:rPr lang="en-US" sz="3000" dirty="0" err="1">
                <a:latin typeface="Nefelibata Sans"/>
              </a:rPr>
              <a:t>tidak</a:t>
            </a:r>
            <a:r>
              <a:rPr lang="en-US" sz="3000" dirty="0">
                <a:latin typeface="Nefelibata Sans"/>
              </a:rPr>
              <a:t> </a:t>
            </a:r>
            <a:r>
              <a:rPr lang="en-US" sz="3000" dirty="0" err="1">
                <a:latin typeface="Nefelibata Sans"/>
              </a:rPr>
              <a:t>diinginkan</a:t>
            </a:r>
            <a:r>
              <a:rPr lang="en-US" sz="3000" dirty="0">
                <a:latin typeface="Nefelibata Sans"/>
              </a:rPr>
              <a:t>. . Artificial Intelligence (AI), yang </a:t>
            </a:r>
            <a:r>
              <a:rPr lang="en-US" sz="3000" dirty="0" err="1">
                <a:latin typeface="Nefelibata Sans"/>
              </a:rPr>
              <a:t>dikenal</a:t>
            </a:r>
            <a:r>
              <a:rPr lang="en-US" sz="3000" dirty="0">
                <a:latin typeface="Nefelibata Sans"/>
              </a:rPr>
              <a:t> </a:t>
            </a:r>
            <a:r>
              <a:rPr lang="en-US" sz="3000" dirty="0" err="1">
                <a:latin typeface="Nefelibata Sans"/>
              </a:rPr>
              <a:t>sebagai</a:t>
            </a:r>
            <a:r>
              <a:rPr lang="en-US" sz="3000" dirty="0">
                <a:latin typeface="Nefelibata Sans"/>
              </a:rPr>
              <a:t> </a:t>
            </a:r>
            <a:r>
              <a:rPr lang="en-US" sz="3000" dirty="0" err="1">
                <a:latin typeface="Nefelibata Sans"/>
              </a:rPr>
              <a:t>kecerdasan</a:t>
            </a:r>
            <a:r>
              <a:rPr lang="en-US" sz="3000" dirty="0">
                <a:latin typeface="Nefelibata Sans"/>
              </a:rPr>
              <a:t> </a:t>
            </a:r>
            <a:r>
              <a:rPr lang="en-US" sz="3000" dirty="0" err="1">
                <a:latin typeface="Nefelibata Sans"/>
              </a:rPr>
              <a:t>buatan</a:t>
            </a:r>
            <a:r>
              <a:rPr lang="en-US" sz="3000" dirty="0">
                <a:latin typeface="Nefelibata Sans"/>
              </a:rPr>
              <a:t> </a:t>
            </a:r>
            <a:r>
              <a:rPr lang="en-US" sz="3000" dirty="0" err="1">
                <a:latin typeface="Nefelibata Sans"/>
              </a:rPr>
              <a:t>dalam</a:t>
            </a:r>
            <a:r>
              <a:rPr lang="en-US" sz="3000" dirty="0">
                <a:latin typeface="Nefelibata Sans"/>
              </a:rPr>
              <a:t> </a:t>
            </a:r>
            <a:r>
              <a:rPr lang="en-US" sz="3000" dirty="0" err="1">
                <a:latin typeface="Nefelibata Sans"/>
              </a:rPr>
              <a:t>terminologi</a:t>
            </a:r>
            <a:r>
              <a:rPr lang="en-US" sz="3000" dirty="0">
                <a:latin typeface="Nefelibata Sans"/>
              </a:rPr>
              <a:t> yang </a:t>
            </a:r>
            <a:r>
              <a:rPr lang="en-US" sz="3000" dirty="0" err="1">
                <a:latin typeface="Nefelibata Sans"/>
              </a:rPr>
              <a:t>lebih</a:t>
            </a:r>
            <a:r>
              <a:rPr lang="en-US" sz="3000" dirty="0">
                <a:latin typeface="Nefelibata Sans"/>
              </a:rPr>
              <a:t> </a:t>
            </a:r>
            <a:r>
              <a:rPr lang="en-US" sz="3000" dirty="0" err="1">
                <a:latin typeface="Nefelibata Sans"/>
              </a:rPr>
              <a:t>tepat</a:t>
            </a:r>
            <a:r>
              <a:rPr lang="en-US" sz="3000" dirty="0">
                <a:latin typeface="Nefelibata Sans"/>
              </a:rPr>
              <a:t>, </a:t>
            </a:r>
            <a:r>
              <a:rPr lang="en-US" sz="3000" dirty="0" err="1">
                <a:latin typeface="Nefelibata Sans"/>
              </a:rPr>
              <a:t>mengacu</a:t>
            </a:r>
            <a:r>
              <a:rPr lang="en-US" sz="3000" dirty="0">
                <a:latin typeface="Nefelibata Sans"/>
              </a:rPr>
              <a:t> pada </a:t>
            </a:r>
            <a:r>
              <a:rPr lang="en-US" sz="3000" dirty="0" err="1">
                <a:latin typeface="Nefelibata Sans"/>
              </a:rPr>
              <a:t>pengembangan</a:t>
            </a:r>
            <a:r>
              <a:rPr lang="en-US" sz="3000" dirty="0">
                <a:latin typeface="Nefelibata Sans"/>
              </a:rPr>
              <a:t> </a:t>
            </a:r>
            <a:r>
              <a:rPr lang="en-US" sz="3000" dirty="0" err="1">
                <a:latin typeface="Nefelibata Sans"/>
              </a:rPr>
              <a:t>teknologi</a:t>
            </a:r>
            <a:r>
              <a:rPr lang="en-US" sz="3000" dirty="0">
                <a:latin typeface="Nefelibata Sans"/>
              </a:rPr>
              <a:t> yang </a:t>
            </a:r>
            <a:r>
              <a:rPr lang="en-US" sz="3000" dirty="0" err="1">
                <a:latin typeface="Nefelibata Sans"/>
              </a:rPr>
              <a:t>mampu</a:t>
            </a:r>
            <a:r>
              <a:rPr lang="en-US" sz="3000" dirty="0">
                <a:latin typeface="Nefelibata Sans"/>
              </a:rPr>
              <a:t> </a:t>
            </a:r>
            <a:r>
              <a:rPr lang="en-US" sz="3000" dirty="0" err="1">
                <a:latin typeface="Nefelibata Sans"/>
              </a:rPr>
              <a:t>meniru</a:t>
            </a:r>
            <a:r>
              <a:rPr lang="en-US" sz="3000" dirty="0">
                <a:latin typeface="Nefelibata Sans"/>
              </a:rPr>
              <a:t> </a:t>
            </a:r>
            <a:r>
              <a:rPr lang="en-US" sz="3000" dirty="0" err="1">
                <a:latin typeface="Nefelibata Sans"/>
              </a:rPr>
              <a:t>kemampuan</a:t>
            </a:r>
            <a:r>
              <a:rPr lang="en-US" sz="3000" dirty="0">
                <a:latin typeface="Nefelibata Sans"/>
              </a:rPr>
              <a:t> </a:t>
            </a:r>
            <a:r>
              <a:rPr lang="en-US" sz="3000" dirty="0" err="1">
                <a:latin typeface="Nefelibata Sans"/>
              </a:rPr>
              <a:t>berfikir</a:t>
            </a:r>
            <a:r>
              <a:rPr lang="en-US" sz="3000" dirty="0">
                <a:latin typeface="Nefelibata Sans"/>
              </a:rPr>
              <a:t> dan </a:t>
            </a:r>
            <a:r>
              <a:rPr lang="en-US" sz="3000" dirty="0" err="1">
                <a:latin typeface="Nefelibata Sans"/>
              </a:rPr>
              <a:t>bertindak</a:t>
            </a:r>
            <a:r>
              <a:rPr lang="en-US" sz="3000" dirty="0">
                <a:latin typeface="Nefelibata Sans"/>
              </a:rPr>
              <a:t> </a:t>
            </a:r>
            <a:r>
              <a:rPr lang="en-US" sz="3000" dirty="0" err="1">
                <a:latin typeface="Nefelibata Sans"/>
              </a:rPr>
              <a:t>manusia</a:t>
            </a:r>
            <a:r>
              <a:rPr lang="en-US" sz="3000" dirty="0">
                <a:latin typeface="Nefelibata Sans"/>
              </a:rPr>
              <a:t>. Kata “Artificial” </a:t>
            </a:r>
            <a:r>
              <a:rPr lang="en-US" sz="3000" dirty="0" err="1">
                <a:latin typeface="Nefelibata Sans"/>
              </a:rPr>
              <a:t>dalam</a:t>
            </a:r>
            <a:r>
              <a:rPr lang="en-US" sz="3000" dirty="0">
                <a:latin typeface="Nefelibata Sans"/>
              </a:rPr>
              <a:t> AI </a:t>
            </a:r>
            <a:r>
              <a:rPr lang="en-US" sz="3000" dirty="0" err="1">
                <a:latin typeface="Nefelibata Sans"/>
              </a:rPr>
              <a:t>merujuk</a:t>
            </a:r>
            <a:r>
              <a:rPr lang="en-US" sz="3000" dirty="0">
                <a:latin typeface="Nefelibata Sans"/>
              </a:rPr>
              <a:t> pada </a:t>
            </a:r>
            <a:r>
              <a:rPr lang="en-US" sz="3000" dirty="0" err="1">
                <a:latin typeface="Nefelibata Sans"/>
              </a:rPr>
              <a:t>sesuatu</a:t>
            </a:r>
            <a:r>
              <a:rPr lang="en-US" sz="3000" dirty="0">
                <a:latin typeface="Nefelibata Sans"/>
              </a:rPr>
              <a:t> yang </a:t>
            </a:r>
            <a:r>
              <a:rPr lang="en-US" sz="3000" dirty="0" err="1">
                <a:latin typeface="Nefelibata Sans"/>
              </a:rPr>
              <a:t>dibuat</a:t>
            </a:r>
            <a:r>
              <a:rPr lang="en-US" sz="3000" dirty="0">
                <a:latin typeface="Nefelibata Sans"/>
              </a:rPr>
              <a:t> oleh </a:t>
            </a:r>
            <a:r>
              <a:rPr lang="en-US" sz="3000" dirty="0" err="1">
                <a:latin typeface="Nefelibata Sans"/>
              </a:rPr>
              <a:t>manusia</a:t>
            </a:r>
            <a:r>
              <a:rPr lang="en-US" sz="3000" dirty="0">
                <a:latin typeface="Nefelibata Sans"/>
              </a:rPr>
              <a:t>, </a:t>
            </a:r>
            <a:r>
              <a:rPr lang="en-US" sz="3000" dirty="0" err="1">
                <a:latin typeface="Nefelibata Sans"/>
              </a:rPr>
              <a:t>sedangkan</a:t>
            </a:r>
            <a:r>
              <a:rPr lang="en-US" sz="3000" dirty="0">
                <a:latin typeface="Nefelibata Sans"/>
              </a:rPr>
              <a:t> “Intelligence” </a:t>
            </a:r>
            <a:r>
              <a:rPr lang="en-US" sz="3000" dirty="0" err="1">
                <a:latin typeface="Nefelibata Sans"/>
              </a:rPr>
              <a:t>menggambarkan</a:t>
            </a:r>
            <a:r>
              <a:rPr lang="en-US" sz="3000" dirty="0">
                <a:latin typeface="Nefelibata Sans"/>
              </a:rPr>
              <a:t> </a:t>
            </a:r>
            <a:r>
              <a:rPr lang="en-US" sz="3000" dirty="0" err="1">
                <a:latin typeface="Nefelibata Sans"/>
              </a:rPr>
              <a:t>atribut</a:t>
            </a:r>
            <a:r>
              <a:rPr lang="en-US" sz="3000" dirty="0">
                <a:latin typeface="Nefelibata Sans"/>
              </a:rPr>
              <a:t> </a:t>
            </a:r>
            <a:r>
              <a:rPr lang="en-US" sz="3000" dirty="0" err="1">
                <a:latin typeface="Nefelibata Sans"/>
              </a:rPr>
              <a:t>kecerdasan</a:t>
            </a:r>
            <a:r>
              <a:rPr lang="en-US" sz="3000" dirty="0">
                <a:latin typeface="Nefelibata Sans"/>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F4FD"/>
        </a:solidFill>
        <a:effectLst/>
      </p:bgPr>
    </p:bg>
    <p:spTree>
      <p:nvGrpSpPr>
        <p:cNvPr id="1" name=""/>
        <p:cNvGrpSpPr/>
        <p:nvPr/>
      </p:nvGrpSpPr>
      <p:grpSpPr>
        <a:xfrm>
          <a:off x="0" y="0"/>
          <a:ext cx="0" cy="0"/>
          <a:chOff x="0" y="0"/>
          <a:chExt cx="0" cy="0"/>
        </a:xfrm>
      </p:grpSpPr>
      <p:sp>
        <p:nvSpPr>
          <p:cNvPr id="2" name="Freeform 2"/>
          <p:cNvSpPr/>
          <p:nvPr/>
        </p:nvSpPr>
        <p:spPr>
          <a:xfrm rot="-5400000">
            <a:off x="2905754" y="-3943775"/>
            <a:ext cx="13974972" cy="25642151"/>
          </a:xfrm>
          <a:custGeom>
            <a:avLst/>
            <a:gdLst/>
            <a:ahLst/>
            <a:cxnLst/>
            <a:rect l="l" t="t" r="r" b="b"/>
            <a:pathLst>
              <a:path w="13974972" h="25642151">
                <a:moveTo>
                  <a:pt x="0" y="0"/>
                </a:moveTo>
                <a:lnTo>
                  <a:pt x="13974972" y="0"/>
                </a:lnTo>
                <a:lnTo>
                  <a:pt x="13974972" y="25642150"/>
                </a:lnTo>
                <a:lnTo>
                  <a:pt x="0" y="25642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9483398" y="1028700"/>
            <a:ext cx="7585402" cy="8229600"/>
          </a:xfrm>
          <a:custGeom>
            <a:avLst/>
            <a:gdLst/>
            <a:ahLst/>
            <a:cxnLst/>
            <a:rect l="l" t="t" r="r" b="b"/>
            <a:pathLst>
              <a:path w="6927827" h="8229600">
                <a:moveTo>
                  <a:pt x="0" y="0"/>
                </a:moveTo>
                <a:lnTo>
                  <a:pt x="6927827" y="0"/>
                </a:lnTo>
                <a:lnTo>
                  <a:pt x="6927827"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a:off x="1904069" y="3365402"/>
            <a:ext cx="6391856" cy="3556196"/>
          </a:xfrm>
          <a:custGeom>
            <a:avLst/>
            <a:gdLst/>
            <a:ahLst/>
            <a:cxnLst/>
            <a:rect l="l" t="t" r="r" b="b"/>
            <a:pathLst>
              <a:path w="6391856" h="3556196">
                <a:moveTo>
                  <a:pt x="0" y="0"/>
                </a:moveTo>
                <a:lnTo>
                  <a:pt x="6391856" y="0"/>
                </a:lnTo>
                <a:lnTo>
                  <a:pt x="6391856" y="3556196"/>
                </a:lnTo>
                <a:lnTo>
                  <a:pt x="0" y="35561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5" name="TextBox 5"/>
          <p:cNvSpPr txBox="1"/>
          <p:nvPr/>
        </p:nvSpPr>
        <p:spPr>
          <a:xfrm>
            <a:off x="1876775" y="4019280"/>
            <a:ext cx="6072730" cy="2348105"/>
          </a:xfrm>
          <a:prstGeom prst="rect">
            <a:avLst/>
          </a:prstGeom>
        </p:spPr>
        <p:txBody>
          <a:bodyPr lIns="0" tIns="0" rIns="0" bIns="0" rtlCol="0" anchor="t">
            <a:spAutoFit/>
          </a:bodyPr>
          <a:lstStyle/>
          <a:p>
            <a:pPr marL="0" lvl="0" indent="0" algn="ctr">
              <a:lnSpc>
                <a:spcPts val="9176"/>
              </a:lnSpc>
              <a:spcBef>
                <a:spcPct val="0"/>
              </a:spcBef>
            </a:pPr>
            <a:r>
              <a:rPr lang="en-US" sz="6554" dirty="0">
                <a:solidFill>
                  <a:srgbClr val="FFFFFF"/>
                </a:solidFill>
                <a:latin typeface="Scripter"/>
              </a:rPr>
              <a:t>RUMUSAN MASALAH</a:t>
            </a:r>
          </a:p>
        </p:txBody>
      </p:sp>
      <p:sp>
        <p:nvSpPr>
          <p:cNvPr id="6" name="Freeform 6"/>
          <p:cNvSpPr/>
          <p:nvPr/>
        </p:nvSpPr>
        <p:spPr>
          <a:xfrm flipH="1">
            <a:off x="14629954" y="0"/>
            <a:ext cx="3658046" cy="3365402"/>
          </a:xfrm>
          <a:custGeom>
            <a:avLst/>
            <a:gdLst/>
            <a:ahLst/>
            <a:cxnLst/>
            <a:rect l="l" t="t" r="r" b="b"/>
            <a:pathLst>
              <a:path w="3658046" h="3365402">
                <a:moveTo>
                  <a:pt x="3658046" y="0"/>
                </a:moveTo>
                <a:lnTo>
                  <a:pt x="0" y="0"/>
                </a:lnTo>
                <a:lnTo>
                  <a:pt x="0" y="3365402"/>
                </a:lnTo>
                <a:lnTo>
                  <a:pt x="3658046" y="3365402"/>
                </a:lnTo>
                <a:lnTo>
                  <a:pt x="3658046"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7" name="Freeform 7"/>
          <p:cNvSpPr/>
          <p:nvPr/>
        </p:nvSpPr>
        <p:spPr>
          <a:xfrm flipH="1">
            <a:off x="15823207" y="6362612"/>
            <a:ext cx="2693393" cy="3429088"/>
          </a:xfrm>
          <a:custGeom>
            <a:avLst/>
            <a:gdLst/>
            <a:ahLst/>
            <a:cxnLst/>
            <a:rect l="l" t="t" r="r" b="b"/>
            <a:pathLst>
              <a:path w="2693393" h="3429088">
                <a:moveTo>
                  <a:pt x="2693393" y="0"/>
                </a:moveTo>
                <a:lnTo>
                  <a:pt x="0" y="0"/>
                </a:lnTo>
                <a:lnTo>
                  <a:pt x="0" y="3429088"/>
                </a:lnTo>
                <a:lnTo>
                  <a:pt x="2693393" y="3429088"/>
                </a:lnTo>
                <a:lnTo>
                  <a:pt x="2693393"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8" name="Freeform 8"/>
          <p:cNvSpPr/>
          <p:nvPr/>
        </p:nvSpPr>
        <p:spPr>
          <a:xfrm flipH="1">
            <a:off x="7382386" y="3876667"/>
            <a:ext cx="1761614" cy="666225"/>
          </a:xfrm>
          <a:custGeom>
            <a:avLst/>
            <a:gdLst/>
            <a:ahLst/>
            <a:cxnLst/>
            <a:rect l="l" t="t" r="r" b="b"/>
            <a:pathLst>
              <a:path w="1761614" h="666225">
                <a:moveTo>
                  <a:pt x="1761614" y="0"/>
                </a:moveTo>
                <a:lnTo>
                  <a:pt x="0" y="0"/>
                </a:lnTo>
                <a:lnTo>
                  <a:pt x="0" y="666226"/>
                </a:lnTo>
                <a:lnTo>
                  <a:pt x="1761614" y="666226"/>
                </a:lnTo>
                <a:lnTo>
                  <a:pt x="1761614"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9" name="Freeform 9"/>
          <p:cNvSpPr/>
          <p:nvPr/>
        </p:nvSpPr>
        <p:spPr>
          <a:xfrm rot="-945472">
            <a:off x="336545" y="420084"/>
            <a:ext cx="1729533" cy="2717837"/>
          </a:xfrm>
          <a:custGeom>
            <a:avLst/>
            <a:gdLst/>
            <a:ahLst/>
            <a:cxnLst/>
            <a:rect l="l" t="t" r="r" b="b"/>
            <a:pathLst>
              <a:path w="1729533" h="2717837">
                <a:moveTo>
                  <a:pt x="0" y="0"/>
                </a:moveTo>
                <a:lnTo>
                  <a:pt x="1729533" y="0"/>
                </a:lnTo>
                <a:lnTo>
                  <a:pt x="1729533" y="2717837"/>
                </a:lnTo>
                <a:lnTo>
                  <a:pt x="0" y="271783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10" name="TextBox 10"/>
          <p:cNvSpPr txBox="1"/>
          <p:nvPr/>
        </p:nvSpPr>
        <p:spPr>
          <a:xfrm>
            <a:off x="10949962" y="2933700"/>
            <a:ext cx="4918543" cy="820420"/>
          </a:xfrm>
          <a:prstGeom prst="rect">
            <a:avLst/>
          </a:prstGeom>
        </p:spPr>
        <p:txBody>
          <a:bodyPr lIns="0" tIns="0" rIns="0" bIns="0" rtlCol="0" anchor="t">
            <a:spAutoFit/>
          </a:bodyPr>
          <a:lstStyle/>
          <a:p>
            <a:pPr marL="0" lvl="1" indent="0" algn="just">
              <a:lnSpc>
                <a:spcPts val="3080"/>
              </a:lnSpc>
              <a:spcBef>
                <a:spcPct val="0"/>
              </a:spcBef>
            </a:pPr>
            <a:r>
              <a:rPr lang="en-US" sz="2200" dirty="0" err="1">
                <a:solidFill>
                  <a:srgbClr val="544541"/>
                </a:solidFill>
                <a:latin typeface="Jua"/>
              </a:rPr>
              <a:t>Apakah</a:t>
            </a:r>
            <a:r>
              <a:rPr lang="en-US" sz="2200" dirty="0">
                <a:solidFill>
                  <a:srgbClr val="544541"/>
                </a:solidFill>
                <a:latin typeface="Jua"/>
              </a:rPr>
              <a:t> AI </a:t>
            </a:r>
            <a:r>
              <a:rPr lang="en-US" sz="2200" dirty="0" err="1">
                <a:solidFill>
                  <a:srgbClr val="544541"/>
                </a:solidFill>
                <a:latin typeface="Jua"/>
              </a:rPr>
              <a:t>akan</a:t>
            </a:r>
            <a:r>
              <a:rPr lang="en-US" sz="2200" dirty="0">
                <a:solidFill>
                  <a:srgbClr val="544541"/>
                </a:solidFill>
                <a:latin typeface="Jua"/>
              </a:rPr>
              <a:t> </a:t>
            </a:r>
            <a:r>
              <a:rPr lang="en-US" sz="2200" dirty="0" err="1">
                <a:solidFill>
                  <a:srgbClr val="544541"/>
                </a:solidFill>
                <a:latin typeface="Jua"/>
              </a:rPr>
              <a:t>menggantikan</a:t>
            </a:r>
            <a:r>
              <a:rPr lang="en-US" sz="2200" dirty="0">
                <a:solidFill>
                  <a:srgbClr val="544541"/>
                </a:solidFill>
                <a:latin typeface="Jua"/>
              </a:rPr>
              <a:t> </a:t>
            </a:r>
            <a:r>
              <a:rPr lang="en-US" sz="2200" dirty="0" err="1">
                <a:solidFill>
                  <a:srgbClr val="544541"/>
                </a:solidFill>
                <a:latin typeface="Jua"/>
              </a:rPr>
              <a:t>pekerja</a:t>
            </a:r>
            <a:r>
              <a:rPr lang="en-US" sz="2200" dirty="0">
                <a:solidFill>
                  <a:srgbClr val="544541"/>
                </a:solidFill>
                <a:latin typeface="Jua"/>
              </a:rPr>
              <a:t> </a:t>
            </a:r>
            <a:r>
              <a:rPr lang="en-US" sz="2200" dirty="0" err="1">
                <a:solidFill>
                  <a:srgbClr val="544541"/>
                </a:solidFill>
                <a:latin typeface="Jua"/>
              </a:rPr>
              <a:t>manusia</a:t>
            </a:r>
            <a:r>
              <a:rPr lang="en-US" sz="2200" dirty="0">
                <a:solidFill>
                  <a:srgbClr val="544541"/>
                </a:solidFill>
                <a:latin typeface="Jua"/>
              </a:rPr>
              <a:t> di </a:t>
            </a:r>
            <a:r>
              <a:rPr lang="en-US" sz="2200" dirty="0" err="1">
                <a:solidFill>
                  <a:srgbClr val="544541"/>
                </a:solidFill>
                <a:latin typeface="Jua"/>
              </a:rPr>
              <a:t>berbagai</a:t>
            </a:r>
            <a:r>
              <a:rPr lang="en-US" sz="2200" dirty="0">
                <a:solidFill>
                  <a:srgbClr val="544541"/>
                </a:solidFill>
                <a:latin typeface="Jua"/>
              </a:rPr>
              <a:t> </a:t>
            </a:r>
            <a:r>
              <a:rPr lang="en-US" sz="2200" dirty="0" err="1">
                <a:solidFill>
                  <a:srgbClr val="544541"/>
                </a:solidFill>
                <a:latin typeface="Jua"/>
              </a:rPr>
              <a:t>bidang</a:t>
            </a:r>
            <a:r>
              <a:rPr lang="en-US" sz="2200" dirty="0">
                <a:solidFill>
                  <a:srgbClr val="544541"/>
                </a:solidFill>
                <a:latin typeface="Jua"/>
              </a:rPr>
              <a:t> dan </a:t>
            </a:r>
            <a:r>
              <a:rPr lang="en-US" sz="2200" dirty="0" err="1">
                <a:solidFill>
                  <a:srgbClr val="544541"/>
                </a:solidFill>
                <a:latin typeface="Jua"/>
              </a:rPr>
              <a:t>industri</a:t>
            </a:r>
            <a:r>
              <a:rPr lang="en-US" sz="2200" dirty="0">
                <a:solidFill>
                  <a:srgbClr val="544541"/>
                </a:solidFill>
                <a:latin typeface="Jua"/>
              </a:rPr>
              <a:t>?</a:t>
            </a:r>
          </a:p>
        </p:txBody>
      </p:sp>
      <p:sp>
        <p:nvSpPr>
          <p:cNvPr id="11" name="TextBox 11"/>
          <p:cNvSpPr txBox="1"/>
          <p:nvPr/>
        </p:nvSpPr>
        <p:spPr>
          <a:xfrm>
            <a:off x="10902337" y="4238617"/>
            <a:ext cx="5295955" cy="1210945"/>
          </a:xfrm>
          <a:prstGeom prst="rect">
            <a:avLst/>
          </a:prstGeom>
        </p:spPr>
        <p:txBody>
          <a:bodyPr lIns="0" tIns="0" rIns="0" bIns="0" rtlCol="0" anchor="t">
            <a:spAutoFit/>
          </a:bodyPr>
          <a:lstStyle/>
          <a:p>
            <a:pPr marL="0" lvl="1" indent="0" algn="just">
              <a:lnSpc>
                <a:spcPts val="3080"/>
              </a:lnSpc>
              <a:spcBef>
                <a:spcPct val="0"/>
              </a:spcBef>
            </a:pPr>
            <a:r>
              <a:rPr lang="en-US" sz="2200" dirty="0" err="1">
                <a:solidFill>
                  <a:srgbClr val="544541"/>
                </a:solidFill>
                <a:latin typeface="Jua"/>
              </a:rPr>
              <a:t>Bagaimana</a:t>
            </a:r>
            <a:r>
              <a:rPr lang="en-US" sz="2200" dirty="0">
                <a:solidFill>
                  <a:srgbClr val="544541"/>
                </a:solidFill>
                <a:latin typeface="Jua"/>
              </a:rPr>
              <a:t> AI </a:t>
            </a:r>
            <a:r>
              <a:rPr lang="en-US" sz="2200" dirty="0" err="1">
                <a:solidFill>
                  <a:srgbClr val="544541"/>
                </a:solidFill>
                <a:latin typeface="Jua"/>
              </a:rPr>
              <a:t>dapat</a:t>
            </a:r>
            <a:r>
              <a:rPr lang="en-US" sz="2200" dirty="0">
                <a:solidFill>
                  <a:srgbClr val="544541"/>
                </a:solidFill>
                <a:latin typeface="Jua"/>
              </a:rPr>
              <a:t> </a:t>
            </a:r>
            <a:r>
              <a:rPr lang="en-US" sz="2200" dirty="0" err="1">
                <a:solidFill>
                  <a:srgbClr val="544541"/>
                </a:solidFill>
                <a:latin typeface="Jua"/>
              </a:rPr>
              <a:t>meningkatkan</a:t>
            </a:r>
            <a:r>
              <a:rPr lang="en-US" sz="2200" dirty="0">
                <a:solidFill>
                  <a:srgbClr val="544541"/>
                </a:solidFill>
                <a:latin typeface="Jua"/>
              </a:rPr>
              <a:t> </a:t>
            </a:r>
            <a:r>
              <a:rPr lang="en-US" sz="2200" dirty="0" err="1">
                <a:solidFill>
                  <a:srgbClr val="544541"/>
                </a:solidFill>
                <a:latin typeface="Jua"/>
              </a:rPr>
              <a:t>produktivitas</a:t>
            </a:r>
            <a:r>
              <a:rPr lang="en-US" sz="2200" dirty="0">
                <a:solidFill>
                  <a:srgbClr val="544541"/>
                </a:solidFill>
                <a:latin typeface="Jua"/>
              </a:rPr>
              <a:t>, </a:t>
            </a:r>
            <a:r>
              <a:rPr lang="en-US" sz="2200" dirty="0" err="1">
                <a:solidFill>
                  <a:srgbClr val="544541"/>
                </a:solidFill>
                <a:latin typeface="Jua"/>
              </a:rPr>
              <a:t>kreativitas</a:t>
            </a:r>
            <a:r>
              <a:rPr lang="en-US" sz="2200" dirty="0">
                <a:solidFill>
                  <a:srgbClr val="544541"/>
                </a:solidFill>
                <a:latin typeface="Jua"/>
              </a:rPr>
              <a:t>, dan </a:t>
            </a:r>
            <a:r>
              <a:rPr lang="en-US" sz="2200" dirty="0" err="1">
                <a:solidFill>
                  <a:srgbClr val="544541"/>
                </a:solidFill>
                <a:latin typeface="Jua"/>
              </a:rPr>
              <a:t>kualitas</a:t>
            </a:r>
            <a:r>
              <a:rPr lang="en-US" sz="2200" dirty="0">
                <a:solidFill>
                  <a:srgbClr val="544541"/>
                </a:solidFill>
                <a:latin typeface="Jua"/>
              </a:rPr>
              <a:t> </a:t>
            </a:r>
            <a:r>
              <a:rPr lang="en-US" sz="2200" dirty="0" err="1">
                <a:solidFill>
                  <a:srgbClr val="544541"/>
                </a:solidFill>
                <a:latin typeface="Jua"/>
              </a:rPr>
              <a:t>kerja</a:t>
            </a:r>
            <a:r>
              <a:rPr lang="en-US" sz="2200" dirty="0">
                <a:solidFill>
                  <a:srgbClr val="544541"/>
                </a:solidFill>
                <a:latin typeface="Jua"/>
              </a:rPr>
              <a:t> </a:t>
            </a:r>
            <a:r>
              <a:rPr lang="en-US" sz="2200" dirty="0" err="1">
                <a:solidFill>
                  <a:srgbClr val="544541"/>
                </a:solidFill>
                <a:latin typeface="Jua"/>
              </a:rPr>
              <a:t>manusia</a:t>
            </a:r>
            <a:r>
              <a:rPr lang="en-US" sz="2200" dirty="0">
                <a:solidFill>
                  <a:srgbClr val="544541"/>
                </a:solidFill>
                <a:latin typeface="Jua"/>
              </a:rPr>
              <a:t>?</a:t>
            </a:r>
          </a:p>
        </p:txBody>
      </p:sp>
      <p:sp>
        <p:nvSpPr>
          <p:cNvPr id="12" name="TextBox 12"/>
          <p:cNvSpPr txBox="1"/>
          <p:nvPr/>
        </p:nvSpPr>
        <p:spPr>
          <a:xfrm>
            <a:off x="10820400" y="5600700"/>
            <a:ext cx="6096000" cy="1147430"/>
          </a:xfrm>
          <a:prstGeom prst="rect">
            <a:avLst/>
          </a:prstGeom>
        </p:spPr>
        <p:txBody>
          <a:bodyPr wrap="square" lIns="0" tIns="0" rIns="0" bIns="0" rtlCol="0" anchor="t">
            <a:spAutoFit/>
          </a:bodyPr>
          <a:lstStyle/>
          <a:p>
            <a:pPr marL="0" lvl="1" indent="0" algn="just">
              <a:lnSpc>
                <a:spcPts val="3080"/>
              </a:lnSpc>
              <a:spcBef>
                <a:spcPct val="0"/>
              </a:spcBef>
            </a:pPr>
            <a:r>
              <a:rPr lang="en-US" sz="2200" dirty="0" err="1">
                <a:solidFill>
                  <a:srgbClr val="544541"/>
                </a:solidFill>
                <a:latin typeface="Jua"/>
              </a:rPr>
              <a:t>Bagaimana</a:t>
            </a:r>
            <a:r>
              <a:rPr lang="en-US" sz="2200" dirty="0">
                <a:solidFill>
                  <a:srgbClr val="544541"/>
                </a:solidFill>
                <a:latin typeface="Jua"/>
              </a:rPr>
              <a:t> AI </a:t>
            </a:r>
            <a:r>
              <a:rPr lang="en-US" sz="2200" dirty="0" err="1">
                <a:solidFill>
                  <a:srgbClr val="544541"/>
                </a:solidFill>
                <a:latin typeface="Jua"/>
              </a:rPr>
              <a:t>dapat</a:t>
            </a:r>
            <a:r>
              <a:rPr lang="en-US" sz="2200" dirty="0">
                <a:solidFill>
                  <a:srgbClr val="544541"/>
                </a:solidFill>
                <a:latin typeface="Jua"/>
              </a:rPr>
              <a:t> </a:t>
            </a:r>
            <a:r>
              <a:rPr lang="en-US" sz="2200" dirty="0" err="1">
                <a:solidFill>
                  <a:srgbClr val="544541"/>
                </a:solidFill>
                <a:latin typeface="Jua"/>
              </a:rPr>
              <a:t>memerlukan</a:t>
            </a:r>
            <a:r>
              <a:rPr lang="en-US" sz="2200" dirty="0">
                <a:solidFill>
                  <a:srgbClr val="544541"/>
                </a:solidFill>
                <a:latin typeface="Jua"/>
              </a:rPr>
              <a:t> </a:t>
            </a:r>
            <a:r>
              <a:rPr lang="en-US" sz="2200" dirty="0" err="1">
                <a:solidFill>
                  <a:srgbClr val="544541"/>
                </a:solidFill>
                <a:latin typeface="Jua"/>
              </a:rPr>
              <a:t>perubahan</a:t>
            </a:r>
            <a:r>
              <a:rPr lang="en-US" sz="2200" dirty="0">
                <a:solidFill>
                  <a:srgbClr val="544541"/>
                </a:solidFill>
                <a:latin typeface="Jua"/>
              </a:rPr>
              <a:t> </a:t>
            </a:r>
            <a:r>
              <a:rPr lang="en-US" sz="2200" dirty="0" err="1">
                <a:solidFill>
                  <a:srgbClr val="544541"/>
                </a:solidFill>
                <a:latin typeface="Jua"/>
              </a:rPr>
              <a:t>dalam</a:t>
            </a:r>
            <a:r>
              <a:rPr lang="en-US" sz="2200" dirty="0">
                <a:solidFill>
                  <a:srgbClr val="544541"/>
                </a:solidFill>
                <a:latin typeface="Jua"/>
              </a:rPr>
              <a:t> </a:t>
            </a:r>
            <a:r>
              <a:rPr lang="en-US" sz="2200" dirty="0" err="1">
                <a:solidFill>
                  <a:srgbClr val="544541"/>
                </a:solidFill>
                <a:latin typeface="Jua"/>
              </a:rPr>
              <a:t>sistem</a:t>
            </a:r>
            <a:r>
              <a:rPr lang="en-US" sz="2200" dirty="0">
                <a:solidFill>
                  <a:srgbClr val="544541"/>
                </a:solidFill>
                <a:latin typeface="Jua"/>
              </a:rPr>
              <a:t> </a:t>
            </a:r>
            <a:r>
              <a:rPr lang="en-US" sz="2200" dirty="0" err="1">
                <a:solidFill>
                  <a:srgbClr val="544541"/>
                </a:solidFill>
                <a:latin typeface="Jua"/>
              </a:rPr>
              <a:t>pendidikan</a:t>
            </a:r>
            <a:r>
              <a:rPr lang="en-US" sz="2200" dirty="0">
                <a:solidFill>
                  <a:srgbClr val="544541"/>
                </a:solidFill>
                <a:latin typeface="Jua"/>
              </a:rPr>
              <a:t>, </a:t>
            </a:r>
            <a:r>
              <a:rPr lang="en-US" sz="2200" dirty="0" err="1">
                <a:solidFill>
                  <a:srgbClr val="544541"/>
                </a:solidFill>
                <a:latin typeface="Jua"/>
              </a:rPr>
              <a:t>pelatihan</a:t>
            </a:r>
            <a:r>
              <a:rPr lang="en-US" sz="2200" dirty="0">
                <a:solidFill>
                  <a:srgbClr val="544541"/>
                </a:solidFill>
                <a:latin typeface="Jua"/>
              </a:rPr>
              <a:t>, dan </a:t>
            </a:r>
            <a:r>
              <a:rPr lang="en-US" sz="2200" dirty="0" err="1">
                <a:solidFill>
                  <a:srgbClr val="544541"/>
                </a:solidFill>
                <a:latin typeface="Jua"/>
              </a:rPr>
              <a:t>sertifikasi</a:t>
            </a:r>
            <a:r>
              <a:rPr lang="en-US" sz="2200" dirty="0">
                <a:solidFill>
                  <a:srgbClr val="544541"/>
                </a:solidFill>
                <a:latin typeface="Jua"/>
              </a:rPr>
              <a:t> </a:t>
            </a:r>
            <a:r>
              <a:rPr lang="en-US" sz="2200" dirty="0" err="1">
                <a:solidFill>
                  <a:srgbClr val="544541"/>
                </a:solidFill>
                <a:latin typeface="Jua"/>
              </a:rPr>
              <a:t>untuk</a:t>
            </a:r>
            <a:r>
              <a:rPr lang="en-US" sz="2200" dirty="0">
                <a:solidFill>
                  <a:srgbClr val="544541"/>
                </a:solidFill>
                <a:latin typeface="Jua"/>
              </a:rPr>
              <a:t> </a:t>
            </a:r>
            <a:r>
              <a:rPr lang="en-US" sz="2200" dirty="0" err="1">
                <a:solidFill>
                  <a:srgbClr val="544541"/>
                </a:solidFill>
                <a:latin typeface="Jua"/>
              </a:rPr>
              <a:t>pekerja</a:t>
            </a:r>
            <a:r>
              <a:rPr lang="en-US" sz="2200" dirty="0">
                <a:solidFill>
                  <a:srgbClr val="544541"/>
                </a:solidFill>
                <a:latin typeface="Jua"/>
              </a:rPr>
              <a:t> </a:t>
            </a:r>
            <a:r>
              <a:rPr lang="en-US" sz="2200" dirty="0" err="1">
                <a:solidFill>
                  <a:srgbClr val="544541"/>
                </a:solidFill>
                <a:latin typeface="Jua"/>
              </a:rPr>
              <a:t>manusia</a:t>
            </a:r>
            <a:r>
              <a:rPr lang="en-US" sz="2200" dirty="0">
                <a:solidFill>
                  <a:srgbClr val="544541"/>
                </a:solidFill>
                <a:latin typeface="Jua"/>
              </a:rPr>
              <a:t>?</a:t>
            </a:r>
          </a:p>
        </p:txBody>
      </p:sp>
      <p:sp>
        <p:nvSpPr>
          <p:cNvPr id="13" name="TextBox 13"/>
          <p:cNvSpPr txBox="1"/>
          <p:nvPr/>
        </p:nvSpPr>
        <p:spPr>
          <a:xfrm>
            <a:off x="10902336" y="7230967"/>
            <a:ext cx="4794863" cy="1301115"/>
          </a:xfrm>
          <a:prstGeom prst="rect">
            <a:avLst/>
          </a:prstGeom>
        </p:spPr>
        <p:txBody>
          <a:bodyPr wrap="square" lIns="0" tIns="0" rIns="0" bIns="0" rtlCol="0" anchor="t">
            <a:spAutoFit/>
          </a:bodyPr>
          <a:lstStyle/>
          <a:p>
            <a:pPr marL="0" lvl="1" indent="0" algn="just">
              <a:lnSpc>
                <a:spcPts val="3359"/>
              </a:lnSpc>
              <a:spcBef>
                <a:spcPct val="0"/>
              </a:spcBef>
            </a:pPr>
            <a:r>
              <a:rPr lang="en-US" sz="2200" dirty="0" err="1">
                <a:solidFill>
                  <a:srgbClr val="544541"/>
                </a:solidFill>
                <a:latin typeface="Jua"/>
              </a:rPr>
              <a:t>Bagaimana</a:t>
            </a:r>
            <a:r>
              <a:rPr lang="en-US" sz="2200" dirty="0">
                <a:solidFill>
                  <a:srgbClr val="544541"/>
                </a:solidFill>
                <a:latin typeface="Jua"/>
              </a:rPr>
              <a:t> AI </a:t>
            </a:r>
            <a:r>
              <a:rPr lang="en-US" sz="2200" dirty="0" err="1">
                <a:solidFill>
                  <a:srgbClr val="544541"/>
                </a:solidFill>
                <a:latin typeface="Jua"/>
              </a:rPr>
              <a:t>dapat</a:t>
            </a:r>
            <a:r>
              <a:rPr lang="en-US" sz="2200" dirty="0">
                <a:solidFill>
                  <a:srgbClr val="544541"/>
                </a:solidFill>
                <a:latin typeface="Jua"/>
              </a:rPr>
              <a:t> </a:t>
            </a:r>
            <a:r>
              <a:rPr lang="en-US" sz="2200" dirty="0" err="1">
                <a:solidFill>
                  <a:srgbClr val="544541"/>
                </a:solidFill>
                <a:latin typeface="Jua"/>
              </a:rPr>
              <a:t>memengaruhi</a:t>
            </a:r>
            <a:r>
              <a:rPr lang="en-US" sz="2200" dirty="0">
                <a:solidFill>
                  <a:srgbClr val="544541"/>
                </a:solidFill>
                <a:latin typeface="Jua"/>
              </a:rPr>
              <a:t> </a:t>
            </a:r>
            <a:r>
              <a:rPr lang="en-US" sz="2200" dirty="0" err="1">
                <a:solidFill>
                  <a:srgbClr val="544541"/>
                </a:solidFill>
                <a:latin typeface="Jua"/>
              </a:rPr>
              <a:t>budaya</a:t>
            </a:r>
            <a:r>
              <a:rPr lang="en-US" sz="2200" dirty="0">
                <a:solidFill>
                  <a:srgbClr val="544541"/>
                </a:solidFill>
                <a:latin typeface="Jua"/>
              </a:rPr>
              <a:t>, </a:t>
            </a:r>
            <a:r>
              <a:rPr lang="en-US" sz="2200" dirty="0" err="1">
                <a:solidFill>
                  <a:srgbClr val="544541"/>
                </a:solidFill>
                <a:latin typeface="Jua"/>
              </a:rPr>
              <a:t>nilai</a:t>
            </a:r>
            <a:r>
              <a:rPr lang="en-US" sz="2200" dirty="0">
                <a:solidFill>
                  <a:srgbClr val="544541"/>
                </a:solidFill>
                <a:latin typeface="Jua"/>
              </a:rPr>
              <a:t>, dan </a:t>
            </a:r>
            <a:r>
              <a:rPr lang="en-US" sz="2200" dirty="0" err="1">
                <a:solidFill>
                  <a:srgbClr val="544541"/>
                </a:solidFill>
                <a:latin typeface="Jua"/>
              </a:rPr>
              <a:t>identitas</a:t>
            </a:r>
            <a:r>
              <a:rPr lang="en-US" sz="2200" dirty="0">
                <a:solidFill>
                  <a:srgbClr val="544541"/>
                </a:solidFill>
                <a:latin typeface="Jua"/>
              </a:rPr>
              <a:t> </a:t>
            </a:r>
            <a:r>
              <a:rPr lang="en-US" sz="2200" dirty="0" err="1">
                <a:solidFill>
                  <a:srgbClr val="544541"/>
                </a:solidFill>
                <a:latin typeface="Jua"/>
              </a:rPr>
              <a:t>pekerja</a:t>
            </a:r>
            <a:r>
              <a:rPr lang="en-US" sz="2200" dirty="0">
                <a:solidFill>
                  <a:srgbClr val="544541"/>
                </a:solidFill>
                <a:latin typeface="Jua"/>
              </a:rPr>
              <a:t> </a:t>
            </a:r>
            <a:r>
              <a:rPr lang="en-US" sz="2200" dirty="0" err="1">
                <a:solidFill>
                  <a:srgbClr val="544541"/>
                </a:solidFill>
                <a:latin typeface="Jua"/>
              </a:rPr>
              <a:t>manusia</a:t>
            </a:r>
            <a:r>
              <a:rPr lang="en-US" sz="2200" dirty="0">
                <a:solidFill>
                  <a:srgbClr val="544541"/>
                </a:solidFill>
                <a:latin typeface="Jua"/>
              </a:rPr>
              <a:t>?</a:t>
            </a:r>
          </a:p>
        </p:txBody>
      </p:sp>
      <p:sp>
        <p:nvSpPr>
          <p:cNvPr id="14" name="Freeform 14"/>
          <p:cNvSpPr/>
          <p:nvPr/>
        </p:nvSpPr>
        <p:spPr>
          <a:xfrm rot="-5400000" flipV="1">
            <a:off x="-197445" y="8358507"/>
            <a:ext cx="2088656" cy="2153254"/>
          </a:xfrm>
          <a:custGeom>
            <a:avLst/>
            <a:gdLst/>
            <a:ahLst/>
            <a:cxnLst/>
            <a:rect l="l" t="t" r="r" b="b"/>
            <a:pathLst>
              <a:path w="2088656" h="2153254">
                <a:moveTo>
                  <a:pt x="0" y="2153254"/>
                </a:moveTo>
                <a:lnTo>
                  <a:pt x="2088657" y="2153254"/>
                </a:lnTo>
                <a:lnTo>
                  <a:pt x="2088657" y="0"/>
                </a:lnTo>
                <a:lnTo>
                  <a:pt x="0" y="0"/>
                </a:lnTo>
                <a:lnTo>
                  <a:pt x="0" y="2153254"/>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D"/>
          </a:p>
        </p:txBody>
      </p:sp>
      <p:sp>
        <p:nvSpPr>
          <p:cNvPr id="15" name="Freeform 15"/>
          <p:cNvSpPr/>
          <p:nvPr/>
        </p:nvSpPr>
        <p:spPr>
          <a:xfrm>
            <a:off x="15500618" y="2023164"/>
            <a:ext cx="754825" cy="724632"/>
          </a:xfrm>
          <a:custGeom>
            <a:avLst/>
            <a:gdLst/>
            <a:ahLst/>
            <a:cxnLst/>
            <a:rect l="l" t="t" r="r" b="b"/>
            <a:pathLst>
              <a:path w="754825" h="724632">
                <a:moveTo>
                  <a:pt x="0" y="0"/>
                </a:moveTo>
                <a:lnTo>
                  <a:pt x="754824" y="0"/>
                </a:lnTo>
                <a:lnTo>
                  <a:pt x="754824" y="724632"/>
                </a:lnTo>
                <a:lnTo>
                  <a:pt x="0" y="72463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D"/>
          </a:p>
        </p:txBody>
      </p:sp>
      <p:sp>
        <p:nvSpPr>
          <p:cNvPr id="16" name="Freeform 16"/>
          <p:cNvSpPr/>
          <p:nvPr/>
        </p:nvSpPr>
        <p:spPr>
          <a:xfrm flipH="1">
            <a:off x="4839000" y="2701042"/>
            <a:ext cx="521994" cy="814025"/>
          </a:xfrm>
          <a:custGeom>
            <a:avLst/>
            <a:gdLst/>
            <a:ahLst/>
            <a:cxnLst/>
            <a:rect l="l" t="t" r="r" b="b"/>
            <a:pathLst>
              <a:path w="521994" h="814025">
                <a:moveTo>
                  <a:pt x="521994" y="0"/>
                </a:moveTo>
                <a:lnTo>
                  <a:pt x="0" y="0"/>
                </a:lnTo>
                <a:lnTo>
                  <a:pt x="0" y="814025"/>
                </a:lnTo>
                <a:lnTo>
                  <a:pt x="521994" y="814025"/>
                </a:lnTo>
                <a:lnTo>
                  <a:pt x="521994"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F4FD"/>
        </a:solidFill>
        <a:effectLst/>
      </p:bgPr>
    </p:bg>
    <p:spTree>
      <p:nvGrpSpPr>
        <p:cNvPr id="1" name=""/>
        <p:cNvGrpSpPr/>
        <p:nvPr/>
      </p:nvGrpSpPr>
      <p:grpSpPr>
        <a:xfrm>
          <a:off x="0" y="0"/>
          <a:ext cx="0" cy="0"/>
          <a:chOff x="0" y="0"/>
          <a:chExt cx="0" cy="0"/>
        </a:xfrm>
      </p:grpSpPr>
      <p:sp>
        <p:nvSpPr>
          <p:cNvPr id="2" name="Freeform 2"/>
          <p:cNvSpPr/>
          <p:nvPr/>
        </p:nvSpPr>
        <p:spPr>
          <a:xfrm>
            <a:off x="-218874" y="394618"/>
            <a:ext cx="2495148" cy="1228861"/>
          </a:xfrm>
          <a:custGeom>
            <a:avLst/>
            <a:gdLst/>
            <a:ahLst/>
            <a:cxnLst/>
            <a:rect l="l" t="t" r="r" b="b"/>
            <a:pathLst>
              <a:path w="2495148" h="1228861">
                <a:moveTo>
                  <a:pt x="0" y="0"/>
                </a:moveTo>
                <a:lnTo>
                  <a:pt x="2495148" y="0"/>
                </a:lnTo>
                <a:lnTo>
                  <a:pt x="2495148" y="1228861"/>
                </a:lnTo>
                <a:lnTo>
                  <a:pt x="0" y="12288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rot="-2700000">
            <a:off x="-236303" y="9534688"/>
            <a:ext cx="1607109" cy="616391"/>
          </a:xfrm>
          <a:custGeom>
            <a:avLst/>
            <a:gdLst/>
            <a:ahLst/>
            <a:cxnLst/>
            <a:rect l="l" t="t" r="r" b="b"/>
            <a:pathLst>
              <a:path w="1607109" h="616391">
                <a:moveTo>
                  <a:pt x="0" y="0"/>
                </a:moveTo>
                <a:lnTo>
                  <a:pt x="1607109" y="0"/>
                </a:lnTo>
                <a:lnTo>
                  <a:pt x="1607109" y="616391"/>
                </a:lnTo>
                <a:lnTo>
                  <a:pt x="0" y="6163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TextBox 4"/>
          <p:cNvSpPr txBox="1"/>
          <p:nvPr/>
        </p:nvSpPr>
        <p:spPr>
          <a:xfrm>
            <a:off x="3040291" y="291046"/>
            <a:ext cx="12146252" cy="1332433"/>
          </a:xfrm>
          <a:prstGeom prst="rect">
            <a:avLst/>
          </a:prstGeom>
        </p:spPr>
        <p:txBody>
          <a:bodyPr lIns="0" tIns="0" rIns="0" bIns="0" rtlCol="0" anchor="t">
            <a:spAutoFit/>
          </a:bodyPr>
          <a:lstStyle/>
          <a:p>
            <a:pPr algn="ctr">
              <a:lnSpc>
                <a:spcPts val="10982"/>
              </a:lnSpc>
            </a:pPr>
            <a:r>
              <a:rPr lang="en-US" sz="7844">
                <a:solidFill>
                  <a:srgbClr val="004F70"/>
                </a:solidFill>
                <a:latin typeface="Atma Bold"/>
              </a:rPr>
              <a:t>SOLUSI</a:t>
            </a:r>
          </a:p>
        </p:txBody>
      </p:sp>
      <p:sp>
        <p:nvSpPr>
          <p:cNvPr id="5" name="Freeform 5"/>
          <p:cNvSpPr/>
          <p:nvPr/>
        </p:nvSpPr>
        <p:spPr>
          <a:xfrm>
            <a:off x="16637677" y="-347510"/>
            <a:ext cx="1546359" cy="2752420"/>
          </a:xfrm>
          <a:custGeom>
            <a:avLst/>
            <a:gdLst/>
            <a:ahLst/>
            <a:cxnLst/>
            <a:rect l="l" t="t" r="r" b="b"/>
            <a:pathLst>
              <a:path w="1546359" h="2752420">
                <a:moveTo>
                  <a:pt x="0" y="0"/>
                </a:moveTo>
                <a:lnTo>
                  <a:pt x="1546359" y="0"/>
                </a:lnTo>
                <a:lnTo>
                  <a:pt x="1546359" y="2752420"/>
                </a:lnTo>
                <a:lnTo>
                  <a:pt x="0" y="27524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6" name="Freeform 6"/>
          <p:cNvSpPr/>
          <p:nvPr/>
        </p:nvSpPr>
        <p:spPr>
          <a:xfrm rot="-6832978">
            <a:off x="3461923" y="3945502"/>
            <a:ext cx="1028667" cy="1591748"/>
          </a:xfrm>
          <a:custGeom>
            <a:avLst/>
            <a:gdLst/>
            <a:ahLst/>
            <a:cxnLst/>
            <a:rect l="l" t="t" r="r" b="b"/>
            <a:pathLst>
              <a:path w="1028667" h="1591748">
                <a:moveTo>
                  <a:pt x="0" y="0"/>
                </a:moveTo>
                <a:lnTo>
                  <a:pt x="1028667" y="0"/>
                </a:lnTo>
                <a:lnTo>
                  <a:pt x="1028667" y="1591749"/>
                </a:lnTo>
                <a:lnTo>
                  <a:pt x="0" y="159174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D"/>
          </a:p>
        </p:txBody>
      </p:sp>
      <p:grpSp>
        <p:nvGrpSpPr>
          <p:cNvPr id="7" name="Group 7"/>
          <p:cNvGrpSpPr/>
          <p:nvPr/>
        </p:nvGrpSpPr>
        <p:grpSpPr>
          <a:xfrm>
            <a:off x="1904455" y="5236157"/>
            <a:ext cx="1463221" cy="1397979"/>
            <a:chOff x="0" y="0"/>
            <a:chExt cx="1950962" cy="1863971"/>
          </a:xfrm>
        </p:grpSpPr>
        <p:sp>
          <p:nvSpPr>
            <p:cNvPr id="8" name="Freeform 8"/>
            <p:cNvSpPr/>
            <p:nvPr/>
          </p:nvSpPr>
          <p:spPr>
            <a:xfrm>
              <a:off x="0" y="0"/>
              <a:ext cx="1863971" cy="1863971"/>
            </a:xfrm>
            <a:custGeom>
              <a:avLst/>
              <a:gdLst/>
              <a:ahLst/>
              <a:cxnLst/>
              <a:rect l="l" t="t" r="r" b="b"/>
              <a:pathLst>
                <a:path w="1863971" h="1863971">
                  <a:moveTo>
                    <a:pt x="0" y="0"/>
                  </a:moveTo>
                  <a:lnTo>
                    <a:pt x="1863971" y="0"/>
                  </a:lnTo>
                  <a:lnTo>
                    <a:pt x="1863971" y="1863971"/>
                  </a:lnTo>
                  <a:lnTo>
                    <a:pt x="0" y="18639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9" name="Freeform 9"/>
            <p:cNvSpPr/>
            <p:nvPr/>
          </p:nvSpPr>
          <p:spPr>
            <a:xfrm>
              <a:off x="114991" y="17931"/>
              <a:ext cx="1835971" cy="1846041"/>
            </a:xfrm>
            <a:custGeom>
              <a:avLst/>
              <a:gdLst/>
              <a:ahLst/>
              <a:cxnLst/>
              <a:rect l="l" t="t" r="r" b="b"/>
              <a:pathLst>
                <a:path w="1835971" h="1846041">
                  <a:moveTo>
                    <a:pt x="0" y="0"/>
                  </a:moveTo>
                  <a:lnTo>
                    <a:pt x="1835971" y="0"/>
                  </a:lnTo>
                  <a:lnTo>
                    <a:pt x="1835971" y="1846040"/>
                  </a:lnTo>
                  <a:lnTo>
                    <a:pt x="0" y="18460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grpSp>
      <p:grpSp>
        <p:nvGrpSpPr>
          <p:cNvPr id="10" name="Group 10"/>
          <p:cNvGrpSpPr/>
          <p:nvPr/>
        </p:nvGrpSpPr>
        <p:grpSpPr>
          <a:xfrm>
            <a:off x="4912221" y="5236157"/>
            <a:ext cx="1463221" cy="1397979"/>
            <a:chOff x="0" y="0"/>
            <a:chExt cx="1950962" cy="1863971"/>
          </a:xfrm>
        </p:grpSpPr>
        <p:sp>
          <p:nvSpPr>
            <p:cNvPr id="11" name="Freeform 11"/>
            <p:cNvSpPr/>
            <p:nvPr/>
          </p:nvSpPr>
          <p:spPr>
            <a:xfrm>
              <a:off x="0" y="0"/>
              <a:ext cx="1863971" cy="1863971"/>
            </a:xfrm>
            <a:custGeom>
              <a:avLst/>
              <a:gdLst/>
              <a:ahLst/>
              <a:cxnLst/>
              <a:rect l="l" t="t" r="r" b="b"/>
              <a:pathLst>
                <a:path w="1863971" h="1863971">
                  <a:moveTo>
                    <a:pt x="0" y="0"/>
                  </a:moveTo>
                  <a:lnTo>
                    <a:pt x="1863971" y="0"/>
                  </a:lnTo>
                  <a:lnTo>
                    <a:pt x="1863971" y="1863971"/>
                  </a:lnTo>
                  <a:lnTo>
                    <a:pt x="0" y="186397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D"/>
            </a:p>
          </p:txBody>
        </p:sp>
        <p:sp>
          <p:nvSpPr>
            <p:cNvPr id="12" name="Freeform 12"/>
            <p:cNvSpPr/>
            <p:nvPr/>
          </p:nvSpPr>
          <p:spPr>
            <a:xfrm>
              <a:off x="114991" y="17931"/>
              <a:ext cx="1835971" cy="1846041"/>
            </a:xfrm>
            <a:custGeom>
              <a:avLst/>
              <a:gdLst/>
              <a:ahLst/>
              <a:cxnLst/>
              <a:rect l="l" t="t" r="r" b="b"/>
              <a:pathLst>
                <a:path w="1835971" h="1846041">
                  <a:moveTo>
                    <a:pt x="0" y="0"/>
                  </a:moveTo>
                  <a:lnTo>
                    <a:pt x="1835971" y="0"/>
                  </a:lnTo>
                  <a:lnTo>
                    <a:pt x="1835971" y="1846040"/>
                  </a:lnTo>
                  <a:lnTo>
                    <a:pt x="0" y="1846040"/>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ID"/>
            </a:p>
          </p:txBody>
        </p:sp>
      </p:grpSp>
      <p:grpSp>
        <p:nvGrpSpPr>
          <p:cNvPr id="13" name="Group 13"/>
          <p:cNvGrpSpPr/>
          <p:nvPr/>
        </p:nvGrpSpPr>
        <p:grpSpPr>
          <a:xfrm>
            <a:off x="7644377" y="5236157"/>
            <a:ext cx="1463221" cy="1397979"/>
            <a:chOff x="0" y="0"/>
            <a:chExt cx="1950962" cy="1863971"/>
          </a:xfrm>
        </p:grpSpPr>
        <p:sp>
          <p:nvSpPr>
            <p:cNvPr id="14" name="Freeform 14"/>
            <p:cNvSpPr/>
            <p:nvPr/>
          </p:nvSpPr>
          <p:spPr>
            <a:xfrm>
              <a:off x="0" y="0"/>
              <a:ext cx="1863971" cy="1863971"/>
            </a:xfrm>
            <a:custGeom>
              <a:avLst/>
              <a:gdLst/>
              <a:ahLst/>
              <a:cxnLst/>
              <a:rect l="l" t="t" r="r" b="b"/>
              <a:pathLst>
                <a:path w="1863971" h="1863971">
                  <a:moveTo>
                    <a:pt x="0" y="0"/>
                  </a:moveTo>
                  <a:lnTo>
                    <a:pt x="1863971" y="0"/>
                  </a:lnTo>
                  <a:lnTo>
                    <a:pt x="1863971" y="1863971"/>
                  </a:lnTo>
                  <a:lnTo>
                    <a:pt x="0" y="18639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15" name="Freeform 15"/>
            <p:cNvSpPr/>
            <p:nvPr/>
          </p:nvSpPr>
          <p:spPr>
            <a:xfrm>
              <a:off x="114991" y="17931"/>
              <a:ext cx="1835971" cy="1846041"/>
            </a:xfrm>
            <a:custGeom>
              <a:avLst/>
              <a:gdLst/>
              <a:ahLst/>
              <a:cxnLst/>
              <a:rect l="l" t="t" r="r" b="b"/>
              <a:pathLst>
                <a:path w="1835971" h="1846041">
                  <a:moveTo>
                    <a:pt x="0" y="0"/>
                  </a:moveTo>
                  <a:lnTo>
                    <a:pt x="1835971" y="0"/>
                  </a:lnTo>
                  <a:lnTo>
                    <a:pt x="1835971" y="1846040"/>
                  </a:lnTo>
                  <a:lnTo>
                    <a:pt x="0" y="18460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grpSp>
      <p:grpSp>
        <p:nvGrpSpPr>
          <p:cNvPr id="16" name="Group 16"/>
          <p:cNvGrpSpPr/>
          <p:nvPr/>
        </p:nvGrpSpPr>
        <p:grpSpPr>
          <a:xfrm>
            <a:off x="10376532" y="5236157"/>
            <a:ext cx="1463221" cy="1397979"/>
            <a:chOff x="0" y="0"/>
            <a:chExt cx="1950962" cy="1863971"/>
          </a:xfrm>
        </p:grpSpPr>
        <p:sp>
          <p:nvSpPr>
            <p:cNvPr id="17" name="Freeform 17"/>
            <p:cNvSpPr/>
            <p:nvPr/>
          </p:nvSpPr>
          <p:spPr>
            <a:xfrm>
              <a:off x="0" y="0"/>
              <a:ext cx="1863971" cy="1863971"/>
            </a:xfrm>
            <a:custGeom>
              <a:avLst/>
              <a:gdLst/>
              <a:ahLst/>
              <a:cxnLst/>
              <a:rect l="l" t="t" r="r" b="b"/>
              <a:pathLst>
                <a:path w="1863971" h="1863971">
                  <a:moveTo>
                    <a:pt x="0" y="0"/>
                  </a:moveTo>
                  <a:lnTo>
                    <a:pt x="1863971" y="0"/>
                  </a:lnTo>
                  <a:lnTo>
                    <a:pt x="1863971" y="1863971"/>
                  </a:lnTo>
                  <a:lnTo>
                    <a:pt x="0" y="18639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18" name="Freeform 18"/>
            <p:cNvSpPr/>
            <p:nvPr/>
          </p:nvSpPr>
          <p:spPr>
            <a:xfrm>
              <a:off x="114991" y="17931"/>
              <a:ext cx="1835971" cy="1846041"/>
            </a:xfrm>
            <a:custGeom>
              <a:avLst/>
              <a:gdLst/>
              <a:ahLst/>
              <a:cxnLst/>
              <a:rect l="l" t="t" r="r" b="b"/>
              <a:pathLst>
                <a:path w="1835971" h="1846041">
                  <a:moveTo>
                    <a:pt x="0" y="0"/>
                  </a:moveTo>
                  <a:lnTo>
                    <a:pt x="1835971" y="0"/>
                  </a:lnTo>
                  <a:lnTo>
                    <a:pt x="1835971" y="1846040"/>
                  </a:lnTo>
                  <a:lnTo>
                    <a:pt x="0" y="18460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grpSp>
      <p:grpSp>
        <p:nvGrpSpPr>
          <p:cNvPr id="19" name="Group 19"/>
          <p:cNvGrpSpPr/>
          <p:nvPr/>
        </p:nvGrpSpPr>
        <p:grpSpPr>
          <a:xfrm>
            <a:off x="13108687" y="5236157"/>
            <a:ext cx="1463221" cy="1397979"/>
            <a:chOff x="0" y="0"/>
            <a:chExt cx="1950962" cy="1863971"/>
          </a:xfrm>
        </p:grpSpPr>
        <p:sp>
          <p:nvSpPr>
            <p:cNvPr id="20" name="Freeform 20"/>
            <p:cNvSpPr/>
            <p:nvPr/>
          </p:nvSpPr>
          <p:spPr>
            <a:xfrm>
              <a:off x="0" y="0"/>
              <a:ext cx="1863971" cy="1863971"/>
            </a:xfrm>
            <a:custGeom>
              <a:avLst/>
              <a:gdLst/>
              <a:ahLst/>
              <a:cxnLst/>
              <a:rect l="l" t="t" r="r" b="b"/>
              <a:pathLst>
                <a:path w="1863971" h="1863971">
                  <a:moveTo>
                    <a:pt x="0" y="0"/>
                  </a:moveTo>
                  <a:lnTo>
                    <a:pt x="1863971" y="0"/>
                  </a:lnTo>
                  <a:lnTo>
                    <a:pt x="1863971" y="1863971"/>
                  </a:lnTo>
                  <a:lnTo>
                    <a:pt x="0" y="18639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21" name="Freeform 21"/>
            <p:cNvSpPr/>
            <p:nvPr/>
          </p:nvSpPr>
          <p:spPr>
            <a:xfrm>
              <a:off x="114991" y="17931"/>
              <a:ext cx="1835971" cy="1846041"/>
            </a:xfrm>
            <a:custGeom>
              <a:avLst/>
              <a:gdLst/>
              <a:ahLst/>
              <a:cxnLst/>
              <a:rect l="l" t="t" r="r" b="b"/>
              <a:pathLst>
                <a:path w="1835971" h="1846041">
                  <a:moveTo>
                    <a:pt x="0" y="0"/>
                  </a:moveTo>
                  <a:lnTo>
                    <a:pt x="1835971" y="0"/>
                  </a:lnTo>
                  <a:lnTo>
                    <a:pt x="1835971" y="1846040"/>
                  </a:lnTo>
                  <a:lnTo>
                    <a:pt x="0" y="18460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grpSp>
      <p:sp>
        <p:nvSpPr>
          <p:cNvPr id="22" name="Freeform 22"/>
          <p:cNvSpPr/>
          <p:nvPr/>
        </p:nvSpPr>
        <p:spPr>
          <a:xfrm rot="-3838332" flipH="1">
            <a:off x="6276747" y="6284423"/>
            <a:ext cx="1190713" cy="1842497"/>
          </a:xfrm>
          <a:custGeom>
            <a:avLst/>
            <a:gdLst/>
            <a:ahLst/>
            <a:cxnLst/>
            <a:rect l="l" t="t" r="r" b="b"/>
            <a:pathLst>
              <a:path w="1190713" h="1842497">
                <a:moveTo>
                  <a:pt x="1190714" y="0"/>
                </a:moveTo>
                <a:lnTo>
                  <a:pt x="0" y="0"/>
                </a:lnTo>
                <a:lnTo>
                  <a:pt x="0" y="1842496"/>
                </a:lnTo>
                <a:lnTo>
                  <a:pt x="1190714" y="1842496"/>
                </a:lnTo>
                <a:lnTo>
                  <a:pt x="1190714"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D"/>
          </a:p>
        </p:txBody>
      </p:sp>
      <p:sp>
        <p:nvSpPr>
          <p:cNvPr id="23" name="TextBox 23"/>
          <p:cNvSpPr txBox="1"/>
          <p:nvPr/>
        </p:nvSpPr>
        <p:spPr>
          <a:xfrm>
            <a:off x="8161755" y="6923652"/>
            <a:ext cx="3272074" cy="2285365"/>
          </a:xfrm>
          <a:prstGeom prst="rect">
            <a:avLst/>
          </a:prstGeom>
        </p:spPr>
        <p:txBody>
          <a:bodyPr lIns="0" tIns="0" rIns="0" bIns="0" rtlCol="0" anchor="t">
            <a:spAutoFit/>
          </a:bodyPr>
          <a:lstStyle/>
          <a:p>
            <a:pPr algn="just">
              <a:lnSpc>
                <a:spcPts val="2600"/>
              </a:lnSpc>
            </a:pPr>
            <a:r>
              <a:rPr lang="en-US" sz="2600">
                <a:solidFill>
                  <a:srgbClr val="5A7A8A"/>
                </a:solidFill>
                <a:latin typeface="Nefelibata Sans"/>
              </a:rPr>
              <a:t>Membangun sistem regulasi dan tata kelola yang adil dan transparan untuk mengatur penggunaan dan dampak teknologi AI pada pekerjaan manusia</a:t>
            </a:r>
          </a:p>
        </p:txBody>
      </p:sp>
      <p:sp>
        <p:nvSpPr>
          <p:cNvPr id="24" name="Freeform 24"/>
          <p:cNvSpPr/>
          <p:nvPr/>
        </p:nvSpPr>
        <p:spPr>
          <a:xfrm rot="-7376320">
            <a:off x="8877511" y="3612072"/>
            <a:ext cx="1190713" cy="1842497"/>
          </a:xfrm>
          <a:custGeom>
            <a:avLst/>
            <a:gdLst/>
            <a:ahLst/>
            <a:cxnLst/>
            <a:rect l="l" t="t" r="r" b="b"/>
            <a:pathLst>
              <a:path w="1190713" h="1842497">
                <a:moveTo>
                  <a:pt x="0" y="0"/>
                </a:moveTo>
                <a:lnTo>
                  <a:pt x="1190713" y="0"/>
                </a:lnTo>
                <a:lnTo>
                  <a:pt x="1190713" y="1842496"/>
                </a:lnTo>
                <a:lnTo>
                  <a:pt x="0" y="184249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D"/>
          </a:p>
        </p:txBody>
      </p:sp>
      <p:sp>
        <p:nvSpPr>
          <p:cNvPr id="25" name="Freeform 25"/>
          <p:cNvSpPr/>
          <p:nvPr/>
        </p:nvSpPr>
        <p:spPr>
          <a:xfrm rot="-3486607" flipH="1">
            <a:off x="11935192" y="6231468"/>
            <a:ext cx="1190713" cy="1842497"/>
          </a:xfrm>
          <a:custGeom>
            <a:avLst/>
            <a:gdLst/>
            <a:ahLst/>
            <a:cxnLst/>
            <a:rect l="l" t="t" r="r" b="b"/>
            <a:pathLst>
              <a:path w="1190713" h="1842497">
                <a:moveTo>
                  <a:pt x="1190713" y="0"/>
                </a:moveTo>
                <a:lnTo>
                  <a:pt x="0" y="0"/>
                </a:lnTo>
                <a:lnTo>
                  <a:pt x="0" y="1842497"/>
                </a:lnTo>
                <a:lnTo>
                  <a:pt x="1190713" y="1842497"/>
                </a:lnTo>
                <a:lnTo>
                  <a:pt x="1190713"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D"/>
          </a:p>
        </p:txBody>
      </p:sp>
      <p:sp>
        <p:nvSpPr>
          <p:cNvPr id="26" name="Freeform 26"/>
          <p:cNvSpPr/>
          <p:nvPr/>
        </p:nvSpPr>
        <p:spPr>
          <a:xfrm rot="-922628">
            <a:off x="16930087" y="9081651"/>
            <a:ext cx="1590069" cy="1357522"/>
          </a:xfrm>
          <a:custGeom>
            <a:avLst/>
            <a:gdLst/>
            <a:ahLst/>
            <a:cxnLst/>
            <a:rect l="l" t="t" r="r" b="b"/>
            <a:pathLst>
              <a:path w="1590069" h="1357522">
                <a:moveTo>
                  <a:pt x="0" y="0"/>
                </a:moveTo>
                <a:lnTo>
                  <a:pt x="1590069" y="0"/>
                </a:lnTo>
                <a:lnTo>
                  <a:pt x="1590069" y="1357522"/>
                </a:lnTo>
                <a:lnTo>
                  <a:pt x="0" y="13575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27" name="TextBox 27"/>
          <p:cNvSpPr txBox="1"/>
          <p:nvPr/>
        </p:nvSpPr>
        <p:spPr>
          <a:xfrm>
            <a:off x="567252" y="6933177"/>
            <a:ext cx="3994751" cy="1975247"/>
          </a:xfrm>
          <a:prstGeom prst="rect">
            <a:avLst/>
          </a:prstGeom>
        </p:spPr>
        <p:txBody>
          <a:bodyPr lIns="0" tIns="0" rIns="0" bIns="0" rtlCol="0" anchor="t">
            <a:spAutoFit/>
          </a:bodyPr>
          <a:lstStyle/>
          <a:p>
            <a:pPr algn="just">
              <a:lnSpc>
                <a:spcPts val="3140"/>
              </a:lnSpc>
            </a:pPr>
            <a:r>
              <a:rPr lang="en-US" sz="3140">
                <a:solidFill>
                  <a:srgbClr val="5A7A8A"/>
                </a:solidFill>
                <a:latin typeface="Nefelibata Sans"/>
              </a:rPr>
              <a:t>Meningkatkan kolaborasi antara manusia dan AI untuk menciptakan sinergi dan nilai tambah dalam pekerjaan</a:t>
            </a:r>
          </a:p>
        </p:txBody>
      </p:sp>
      <p:sp>
        <p:nvSpPr>
          <p:cNvPr id="28" name="TextBox 28"/>
          <p:cNvSpPr txBox="1"/>
          <p:nvPr/>
        </p:nvSpPr>
        <p:spPr>
          <a:xfrm>
            <a:off x="5264642" y="2311585"/>
            <a:ext cx="3272074" cy="2609215"/>
          </a:xfrm>
          <a:prstGeom prst="rect">
            <a:avLst/>
          </a:prstGeom>
        </p:spPr>
        <p:txBody>
          <a:bodyPr lIns="0" tIns="0" rIns="0" bIns="0" rtlCol="0" anchor="t">
            <a:spAutoFit/>
          </a:bodyPr>
          <a:lstStyle/>
          <a:p>
            <a:pPr algn="just">
              <a:lnSpc>
                <a:spcPts val="2600"/>
              </a:lnSpc>
            </a:pPr>
            <a:r>
              <a:rPr lang="en-US" sz="2600">
                <a:solidFill>
                  <a:srgbClr val="5A7A8A"/>
                </a:solidFill>
                <a:latin typeface="Nefelibata Sans"/>
              </a:rPr>
              <a:t>Mengembangkan keterampilan yang relevan dengan kebutuhan pasar kerja di era AI, seperti pemrograman, analisis data, dan pemahaman teknologi AI</a:t>
            </a:r>
          </a:p>
        </p:txBody>
      </p:sp>
      <p:sp>
        <p:nvSpPr>
          <p:cNvPr id="29" name="TextBox 29"/>
          <p:cNvSpPr txBox="1"/>
          <p:nvPr/>
        </p:nvSpPr>
        <p:spPr>
          <a:xfrm>
            <a:off x="11108142" y="2611212"/>
            <a:ext cx="3272074" cy="2609215"/>
          </a:xfrm>
          <a:prstGeom prst="rect">
            <a:avLst/>
          </a:prstGeom>
        </p:spPr>
        <p:txBody>
          <a:bodyPr lIns="0" tIns="0" rIns="0" bIns="0" rtlCol="0" anchor="t">
            <a:spAutoFit/>
          </a:bodyPr>
          <a:lstStyle/>
          <a:p>
            <a:pPr algn="just">
              <a:lnSpc>
                <a:spcPts val="2600"/>
              </a:lnSpc>
            </a:pPr>
            <a:r>
              <a:rPr lang="en-US" sz="2600">
                <a:solidFill>
                  <a:srgbClr val="5A7A8A"/>
                </a:solidFill>
                <a:latin typeface="Nefelibata Sans"/>
              </a:rPr>
              <a:t>Menyesuaikan kurikulum pendidikan dan pelatihan dengan kebutuhan pasar kerja di era AI, serta menyediakan akses yang merata bagi semua lapisan masyarakat</a:t>
            </a:r>
          </a:p>
        </p:txBody>
      </p:sp>
      <p:sp>
        <p:nvSpPr>
          <p:cNvPr id="30" name="TextBox 30"/>
          <p:cNvSpPr txBox="1"/>
          <p:nvPr/>
        </p:nvSpPr>
        <p:spPr>
          <a:xfrm>
            <a:off x="13840298" y="6923652"/>
            <a:ext cx="3272074" cy="2609215"/>
          </a:xfrm>
          <a:prstGeom prst="rect">
            <a:avLst/>
          </a:prstGeom>
        </p:spPr>
        <p:txBody>
          <a:bodyPr lIns="0" tIns="0" rIns="0" bIns="0" rtlCol="0" anchor="t">
            <a:spAutoFit/>
          </a:bodyPr>
          <a:lstStyle/>
          <a:p>
            <a:pPr algn="just">
              <a:lnSpc>
                <a:spcPts val="2600"/>
              </a:lnSpc>
            </a:pPr>
            <a:r>
              <a:rPr lang="en-US" sz="2600">
                <a:solidFill>
                  <a:srgbClr val="5A7A8A"/>
                </a:solidFill>
                <a:latin typeface="Nefelibata Sans"/>
              </a:rPr>
              <a:t>Menjaga nilai-nilai humanis dan etis dalam pekerjaan manusia di era AI, serta menghormati keragaman budaya, nilai, dan identitas pekerja manusia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F4FD"/>
        </a:solidFill>
        <a:effectLst/>
      </p:bgPr>
    </p:bg>
    <p:spTree>
      <p:nvGrpSpPr>
        <p:cNvPr id="1" name=""/>
        <p:cNvGrpSpPr/>
        <p:nvPr/>
      </p:nvGrpSpPr>
      <p:grpSpPr>
        <a:xfrm>
          <a:off x="0" y="0"/>
          <a:ext cx="0" cy="0"/>
          <a:chOff x="0" y="0"/>
          <a:chExt cx="0" cy="0"/>
        </a:xfrm>
      </p:grpSpPr>
      <p:sp>
        <p:nvSpPr>
          <p:cNvPr id="2" name="Freeform 2"/>
          <p:cNvSpPr/>
          <p:nvPr/>
        </p:nvSpPr>
        <p:spPr>
          <a:xfrm>
            <a:off x="9604712" y="2890841"/>
            <a:ext cx="1037402" cy="982703"/>
          </a:xfrm>
          <a:custGeom>
            <a:avLst/>
            <a:gdLst/>
            <a:ahLst/>
            <a:cxnLst/>
            <a:rect l="l" t="t" r="r" b="b"/>
            <a:pathLst>
              <a:path w="1037402" h="982703">
                <a:moveTo>
                  <a:pt x="0" y="0"/>
                </a:moveTo>
                <a:lnTo>
                  <a:pt x="1037402" y="0"/>
                </a:lnTo>
                <a:lnTo>
                  <a:pt x="1037402" y="982702"/>
                </a:lnTo>
                <a:lnTo>
                  <a:pt x="0" y="98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9604712" y="6667222"/>
            <a:ext cx="1037402" cy="982703"/>
          </a:xfrm>
          <a:custGeom>
            <a:avLst/>
            <a:gdLst/>
            <a:ahLst/>
            <a:cxnLst/>
            <a:rect l="l" t="t" r="r" b="b"/>
            <a:pathLst>
              <a:path w="1037402" h="982703">
                <a:moveTo>
                  <a:pt x="0" y="0"/>
                </a:moveTo>
                <a:lnTo>
                  <a:pt x="1037402" y="0"/>
                </a:lnTo>
                <a:lnTo>
                  <a:pt x="1037402" y="982703"/>
                </a:lnTo>
                <a:lnTo>
                  <a:pt x="0" y="982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TextBox 4"/>
          <p:cNvSpPr txBox="1"/>
          <p:nvPr/>
        </p:nvSpPr>
        <p:spPr>
          <a:xfrm>
            <a:off x="10905763" y="2095701"/>
            <a:ext cx="7143365" cy="3752850"/>
          </a:xfrm>
          <a:prstGeom prst="rect">
            <a:avLst/>
          </a:prstGeom>
        </p:spPr>
        <p:txBody>
          <a:bodyPr lIns="0" tIns="0" rIns="0" bIns="0" rtlCol="0" anchor="t">
            <a:spAutoFit/>
          </a:bodyPr>
          <a:lstStyle/>
          <a:p>
            <a:pPr algn="just">
              <a:lnSpc>
                <a:spcPts val="3240"/>
              </a:lnSpc>
            </a:pPr>
            <a:r>
              <a:rPr lang="en-US" sz="2700">
                <a:solidFill>
                  <a:srgbClr val="000000"/>
                </a:solidFill>
                <a:latin typeface="Gaegu"/>
              </a:rPr>
              <a:t>Teknologi AI memiliki potensi besar untuk meningkatkan produktivitas, kreativitas, dan kualitas kerja manusia. Namun, hal ini juga dapat menimbulkan risiko penggantian pekerjaan manusia oleh sistem AI yang lebih efisien dan murah. Oleh karena itu, penting bagi manusia untuk terus meningkatkan keterampilan mereka agar tetap kompetitif di pasar kerja yang semakin dinamis</a:t>
            </a:r>
          </a:p>
        </p:txBody>
      </p:sp>
      <p:sp>
        <p:nvSpPr>
          <p:cNvPr id="5" name="TextBox 5"/>
          <p:cNvSpPr txBox="1"/>
          <p:nvPr/>
        </p:nvSpPr>
        <p:spPr>
          <a:xfrm>
            <a:off x="9805687" y="3216320"/>
            <a:ext cx="567910" cy="367144"/>
          </a:xfrm>
          <a:prstGeom prst="rect">
            <a:avLst/>
          </a:prstGeom>
        </p:spPr>
        <p:txBody>
          <a:bodyPr lIns="0" tIns="0" rIns="0" bIns="0" rtlCol="0" anchor="t">
            <a:spAutoFit/>
          </a:bodyPr>
          <a:lstStyle/>
          <a:p>
            <a:pPr algn="ctr">
              <a:lnSpc>
                <a:spcPts val="2127"/>
              </a:lnSpc>
            </a:pPr>
            <a:r>
              <a:rPr lang="en-US" sz="2659">
                <a:solidFill>
                  <a:srgbClr val="000000"/>
                </a:solidFill>
                <a:latin typeface="Gaegu"/>
              </a:rPr>
              <a:t>1</a:t>
            </a:r>
          </a:p>
        </p:txBody>
      </p:sp>
      <p:sp>
        <p:nvSpPr>
          <p:cNvPr id="6" name="TextBox 6"/>
          <p:cNvSpPr txBox="1"/>
          <p:nvPr/>
        </p:nvSpPr>
        <p:spPr>
          <a:xfrm>
            <a:off x="9805687" y="6992702"/>
            <a:ext cx="567910" cy="367144"/>
          </a:xfrm>
          <a:prstGeom prst="rect">
            <a:avLst/>
          </a:prstGeom>
        </p:spPr>
        <p:txBody>
          <a:bodyPr lIns="0" tIns="0" rIns="0" bIns="0" rtlCol="0" anchor="t">
            <a:spAutoFit/>
          </a:bodyPr>
          <a:lstStyle/>
          <a:p>
            <a:pPr algn="ctr">
              <a:lnSpc>
                <a:spcPts val="2127"/>
              </a:lnSpc>
            </a:pPr>
            <a:r>
              <a:rPr lang="en-US" sz="2659">
                <a:solidFill>
                  <a:srgbClr val="000000"/>
                </a:solidFill>
                <a:latin typeface="Gaegu"/>
              </a:rPr>
              <a:t>2</a:t>
            </a:r>
          </a:p>
        </p:txBody>
      </p:sp>
      <p:sp>
        <p:nvSpPr>
          <p:cNvPr id="7" name="TextBox 7"/>
          <p:cNvSpPr txBox="1"/>
          <p:nvPr/>
        </p:nvSpPr>
        <p:spPr>
          <a:xfrm>
            <a:off x="3397671" y="966975"/>
            <a:ext cx="5612979" cy="1257313"/>
          </a:xfrm>
          <a:prstGeom prst="rect">
            <a:avLst/>
          </a:prstGeom>
        </p:spPr>
        <p:txBody>
          <a:bodyPr lIns="0" tIns="0" rIns="0" bIns="0" rtlCol="0" anchor="t">
            <a:spAutoFit/>
          </a:bodyPr>
          <a:lstStyle/>
          <a:p>
            <a:pPr>
              <a:lnSpc>
                <a:spcPts val="7650"/>
              </a:lnSpc>
            </a:pPr>
            <a:r>
              <a:rPr lang="en-US" sz="8500">
                <a:solidFill>
                  <a:srgbClr val="000000"/>
                </a:solidFill>
                <a:latin typeface="Gaegu Bold"/>
              </a:rPr>
              <a:t>Analisis</a:t>
            </a:r>
          </a:p>
        </p:txBody>
      </p:sp>
      <p:sp>
        <p:nvSpPr>
          <p:cNvPr id="8" name="TextBox 8"/>
          <p:cNvSpPr txBox="1"/>
          <p:nvPr/>
        </p:nvSpPr>
        <p:spPr>
          <a:xfrm>
            <a:off x="1846710" y="3733419"/>
            <a:ext cx="6204757" cy="4820288"/>
          </a:xfrm>
          <a:prstGeom prst="rect">
            <a:avLst/>
          </a:prstGeom>
        </p:spPr>
        <p:txBody>
          <a:bodyPr lIns="0" tIns="0" rIns="0" bIns="0" rtlCol="0" anchor="t">
            <a:spAutoFit/>
          </a:bodyPr>
          <a:lstStyle/>
          <a:p>
            <a:pPr algn="just">
              <a:lnSpc>
                <a:spcPts val="3400"/>
              </a:lnSpc>
            </a:pPr>
            <a:r>
              <a:rPr lang="en-US" sz="3400">
                <a:solidFill>
                  <a:srgbClr val="000000"/>
                </a:solidFill>
                <a:latin typeface="Gaegu"/>
              </a:rPr>
              <a:t>Dampak teknologi AI pada pekerjaan manusia di masa depan adalah sebuah fenomena yang kompleks dan multidimensi. Tidak ada jawaban pasti atau sederhana untuk menentukan apakah dampaknya positif atau negatif. Semua tergantung pada bagaimana manusia menggunakan, mengembangkan, dan mengatur teknologi AI tersebut</a:t>
            </a:r>
          </a:p>
        </p:txBody>
      </p:sp>
      <p:grpSp>
        <p:nvGrpSpPr>
          <p:cNvPr id="9" name="Group 9"/>
          <p:cNvGrpSpPr/>
          <p:nvPr/>
        </p:nvGrpSpPr>
        <p:grpSpPr>
          <a:xfrm rot="340441">
            <a:off x="14638191" y="9737972"/>
            <a:ext cx="1579849" cy="1585722"/>
            <a:chOff x="0" y="0"/>
            <a:chExt cx="1708150" cy="1714500"/>
          </a:xfrm>
        </p:grpSpPr>
        <p:sp>
          <p:nvSpPr>
            <p:cNvPr id="10" name="Freeform 10"/>
            <p:cNvSpPr/>
            <p:nvPr/>
          </p:nvSpPr>
          <p:spPr>
            <a:xfrm>
              <a:off x="10160" y="16510"/>
              <a:ext cx="1685290" cy="1686560"/>
            </a:xfrm>
            <a:custGeom>
              <a:avLst/>
              <a:gdLst/>
              <a:ahLst/>
              <a:cxnLst/>
              <a:rect l="l" t="t" r="r" b="b"/>
              <a:pathLst>
                <a:path w="1685290" h="1686560">
                  <a:moveTo>
                    <a:pt x="1685290" y="1686560"/>
                  </a:moveTo>
                  <a:lnTo>
                    <a:pt x="0" y="1678940"/>
                  </a:lnTo>
                  <a:lnTo>
                    <a:pt x="0" y="598170"/>
                  </a:lnTo>
                  <a:lnTo>
                    <a:pt x="17780" y="19050"/>
                  </a:lnTo>
                  <a:lnTo>
                    <a:pt x="838200" y="0"/>
                  </a:lnTo>
                  <a:lnTo>
                    <a:pt x="1666240" y="5080"/>
                  </a:lnTo>
                  <a:close/>
                </a:path>
              </a:pathLst>
            </a:custGeom>
            <a:solidFill>
              <a:srgbClr val="FFFFFF"/>
            </a:solidFill>
          </p:spPr>
          <p:txBody>
            <a:bodyPr/>
            <a:lstStyle/>
            <a:p>
              <a:endParaRPr lang="en-ID"/>
            </a:p>
          </p:txBody>
        </p:sp>
        <p:sp>
          <p:nvSpPr>
            <p:cNvPr id="11" name="Freeform 11"/>
            <p:cNvSpPr/>
            <p:nvPr/>
          </p:nvSpPr>
          <p:spPr>
            <a:xfrm>
              <a:off x="-3810" y="0"/>
              <a:ext cx="1714500" cy="1713230"/>
            </a:xfrm>
            <a:custGeom>
              <a:avLst/>
              <a:gdLst/>
              <a:ahLst/>
              <a:cxnLst/>
              <a:rect l="l" t="t" r="r" b="b"/>
              <a:pathLst>
                <a:path w="1714500" h="171323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txBody>
            <a:bodyPr/>
            <a:lstStyle/>
            <a:p>
              <a:endParaRPr lang="en-ID"/>
            </a:p>
          </p:txBody>
        </p:sp>
      </p:grpSp>
      <p:grpSp>
        <p:nvGrpSpPr>
          <p:cNvPr id="12" name="Group 12"/>
          <p:cNvGrpSpPr/>
          <p:nvPr/>
        </p:nvGrpSpPr>
        <p:grpSpPr>
          <a:xfrm rot="-318951">
            <a:off x="16704682" y="9742413"/>
            <a:ext cx="1579849" cy="1585722"/>
            <a:chOff x="0" y="0"/>
            <a:chExt cx="1708150" cy="1714500"/>
          </a:xfrm>
        </p:grpSpPr>
        <p:sp>
          <p:nvSpPr>
            <p:cNvPr id="13" name="Freeform 13"/>
            <p:cNvSpPr/>
            <p:nvPr/>
          </p:nvSpPr>
          <p:spPr>
            <a:xfrm>
              <a:off x="10160" y="16510"/>
              <a:ext cx="1685290" cy="1686560"/>
            </a:xfrm>
            <a:custGeom>
              <a:avLst/>
              <a:gdLst/>
              <a:ahLst/>
              <a:cxnLst/>
              <a:rect l="l" t="t" r="r" b="b"/>
              <a:pathLst>
                <a:path w="1685290" h="1686560">
                  <a:moveTo>
                    <a:pt x="1685290" y="1686560"/>
                  </a:moveTo>
                  <a:lnTo>
                    <a:pt x="0" y="1678940"/>
                  </a:lnTo>
                  <a:lnTo>
                    <a:pt x="0" y="598170"/>
                  </a:lnTo>
                  <a:lnTo>
                    <a:pt x="17780" y="19050"/>
                  </a:lnTo>
                  <a:lnTo>
                    <a:pt x="838200" y="0"/>
                  </a:lnTo>
                  <a:lnTo>
                    <a:pt x="1666240" y="5080"/>
                  </a:lnTo>
                  <a:close/>
                </a:path>
              </a:pathLst>
            </a:custGeom>
            <a:solidFill>
              <a:srgbClr val="FFFFFF"/>
            </a:solidFill>
          </p:spPr>
          <p:txBody>
            <a:bodyPr/>
            <a:lstStyle/>
            <a:p>
              <a:endParaRPr lang="en-ID"/>
            </a:p>
          </p:txBody>
        </p:sp>
        <p:sp>
          <p:nvSpPr>
            <p:cNvPr id="14" name="Freeform 14"/>
            <p:cNvSpPr/>
            <p:nvPr/>
          </p:nvSpPr>
          <p:spPr>
            <a:xfrm>
              <a:off x="-3810" y="0"/>
              <a:ext cx="1714500" cy="1713230"/>
            </a:xfrm>
            <a:custGeom>
              <a:avLst/>
              <a:gdLst/>
              <a:ahLst/>
              <a:cxnLst/>
              <a:rect l="l" t="t" r="r" b="b"/>
              <a:pathLst>
                <a:path w="1714500" h="1713230">
                  <a:moveTo>
                    <a:pt x="1680210" y="21590"/>
                  </a:moveTo>
                  <a:cubicBezTo>
                    <a:pt x="1681480" y="34290"/>
                    <a:pt x="1681480" y="44450"/>
                    <a:pt x="1682750" y="54610"/>
                  </a:cubicBezTo>
                  <a:cubicBezTo>
                    <a:pt x="1685290" y="88900"/>
                    <a:pt x="1686560" y="124460"/>
                    <a:pt x="1689100" y="158750"/>
                  </a:cubicBezTo>
                  <a:cubicBezTo>
                    <a:pt x="1689100" y="208280"/>
                    <a:pt x="1701800" y="1184910"/>
                    <a:pt x="1708150" y="1234440"/>
                  </a:cubicBezTo>
                  <a:cubicBezTo>
                    <a:pt x="1714500" y="1309370"/>
                    <a:pt x="1710690" y="1385570"/>
                    <a:pt x="1710690" y="1460500"/>
                  </a:cubicBezTo>
                  <a:cubicBezTo>
                    <a:pt x="1710690" y="1526540"/>
                    <a:pt x="1711960" y="1587500"/>
                    <a:pt x="1713230" y="1652270"/>
                  </a:cubicBezTo>
                  <a:cubicBezTo>
                    <a:pt x="1713230" y="1673860"/>
                    <a:pt x="1713230" y="1687830"/>
                    <a:pt x="1713230" y="1711960"/>
                  </a:cubicBezTo>
                  <a:cubicBezTo>
                    <a:pt x="1690370" y="1711960"/>
                    <a:pt x="1670050" y="1713230"/>
                    <a:pt x="1649730" y="1711960"/>
                  </a:cubicBezTo>
                  <a:cubicBezTo>
                    <a:pt x="1567180" y="1706880"/>
                    <a:pt x="1483360" y="1713230"/>
                    <a:pt x="1400810" y="1708150"/>
                  </a:cubicBezTo>
                  <a:cubicBezTo>
                    <a:pt x="1351280" y="1704340"/>
                    <a:pt x="1303020" y="1706880"/>
                    <a:pt x="1253490" y="1704340"/>
                  </a:cubicBezTo>
                  <a:cubicBezTo>
                    <a:pt x="1230630" y="1703070"/>
                    <a:pt x="1207770" y="1701800"/>
                    <a:pt x="1184910" y="1700530"/>
                  </a:cubicBezTo>
                  <a:cubicBezTo>
                    <a:pt x="1170940" y="1700530"/>
                    <a:pt x="1158240" y="1701800"/>
                    <a:pt x="1144270" y="1701800"/>
                  </a:cubicBezTo>
                  <a:cubicBezTo>
                    <a:pt x="1108710" y="1700530"/>
                    <a:pt x="1010920" y="1701800"/>
                    <a:pt x="975360" y="1700530"/>
                  </a:cubicBezTo>
                  <a:cubicBezTo>
                    <a:pt x="949960" y="1699260"/>
                    <a:pt x="441960" y="1708150"/>
                    <a:pt x="416560" y="1706880"/>
                  </a:cubicBezTo>
                  <a:cubicBezTo>
                    <a:pt x="410210" y="1706880"/>
                    <a:pt x="402590" y="1708150"/>
                    <a:pt x="396240" y="1708150"/>
                  </a:cubicBezTo>
                  <a:cubicBezTo>
                    <a:pt x="381000" y="1708150"/>
                    <a:pt x="367030" y="1709420"/>
                    <a:pt x="351790" y="1709420"/>
                  </a:cubicBezTo>
                  <a:cubicBezTo>
                    <a:pt x="313690" y="1709420"/>
                    <a:pt x="276860" y="1708150"/>
                    <a:pt x="238760" y="1706880"/>
                  </a:cubicBezTo>
                  <a:cubicBezTo>
                    <a:pt x="215900" y="1705610"/>
                    <a:pt x="193040" y="1704340"/>
                    <a:pt x="171450" y="1703070"/>
                  </a:cubicBezTo>
                  <a:cubicBezTo>
                    <a:pt x="130810" y="1701800"/>
                    <a:pt x="90170" y="1700530"/>
                    <a:pt x="48260" y="1700530"/>
                  </a:cubicBezTo>
                  <a:cubicBezTo>
                    <a:pt x="38100" y="1700530"/>
                    <a:pt x="29210" y="1700530"/>
                    <a:pt x="19050" y="1699260"/>
                  </a:cubicBezTo>
                  <a:cubicBezTo>
                    <a:pt x="10160" y="1697990"/>
                    <a:pt x="5080" y="1691640"/>
                    <a:pt x="7620" y="1682750"/>
                  </a:cubicBezTo>
                  <a:cubicBezTo>
                    <a:pt x="16510" y="1651000"/>
                    <a:pt x="12700" y="1619250"/>
                    <a:pt x="11430" y="1586230"/>
                  </a:cubicBezTo>
                  <a:cubicBezTo>
                    <a:pt x="10160" y="1518920"/>
                    <a:pt x="6350" y="1452880"/>
                    <a:pt x="7620" y="1385570"/>
                  </a:cubicBezTo>
                  <a:cubicBezTo>
                    <a:pt x="5080" y="1301750"/>
                    <a:pt x="0" y="264160"/>
                    <a:pt x="7620" y="179070"/>
                  </a:cubicBezTo>
                  <a:cubicBezTo>
                    <a:pt x="8890" y="162560"/>
                    <a:pt x="7620" y="144780"/>
                    <a:pt x="8890" y="128270"/>
                  </a:cubicBezTo>
                  <a:cubicBezTo>
                    <a:pt x="10160" y="101600"/>
                    <a:pt x="12700" y="72390"/>
                    <a:pt x="13970" y="44450"/>
                  </a:cubicBezTo>
                  <a:cubicBezTo>
                    <a:pt x="13970" y="41910"/>
                    <a:pt x="15240" y="39370"/>
                    <a:pt x="16510" y="38100"/>
                  </a:cubicBezTo>
                  <a:cubicBezTo>
                    <a:pt x="38100" y="35560"/>
                    <a:pt x="58420" y="30480"/>
                    <a:pt x="78740" y="29210"/>
                  </a:cubicBezTo>
                  <a:cubicBezTo>
                    <a:pt x="113030" y="25400"/>
                    <a:pt x="147320" y="22860"/>
                    <a:pt x="182880" y="20320"/>
                  </a:cubicBezTo>
                  <a:cubicBezTo>
                    <a:pt x="207010" y="17780"/>
                    <a:pt x="231140" y="16510"/>
                    <a:pt x="254000" y="13970"/>
                  </a:cubicBezTo>
                  <a:cubicBezTo>
                    <a:pt x="276860" y="11430"/>
                    <a:pt x="300990" y="8890"/>
                    <a:pt x="323850" y="8890"/>
                  </a:cubicBezTo>
                  <a:cubicBezTo>
                    <a:pt x="349250" y="7620"/>
                    <a:pt x="374650" y="10160"/>
                    <a:pt x="400050" y="8890"/>
                  </a:cubicBezTo>
                  <a:cubicBezTo>
                    <a:pt x="431800" y="8890"/>
                    <a:pt x="1007110" y="6350"/>
                    <a:pt x="1038860" y="5080"/>
                  </a:cubicBezTo>
                  <a:cubicBezTo>
                    <a:pt x="1069340" y="3810"/>
                    <a:pt x="1099820" y="2540"/>
                    <a:pt x="1131570" y="2540"/>
                  </a:cubicBezTo>
                  <a:cubicBezTo>
                    <a:pt x="1183640" y="1270"/>
                    <a:pt x="1234440" y="0"/>
                    <a:pt x="1286510" y="0"/>
                  </a:cubicBezTo>
                  <a:cubicBezTo>
                    <a:pt x="1308100" y="0"/>
                    <a:pt x="1330960" y="2540"/>
                    <a:pt x="1352550" y="2540"/>
                  </a:cubicBezTo>
                  <a:cubicBezTo>
                    <a:pt x="1412240" y="3810"/>
                    <a:pt x="1473200" y="5080"/>
                    <a:pt x="1532890" y="7620"/>
                  </a:cubicBezTo>
                  <a:cubicBezTo>
                    <a:pt x="1564640" y="8890"/>
                    <a:pt x="1596390" y="12700"/>
                    <a:pt x="1628140" y="16510"/>
                  </a:cubicBezTo>
                  <a:cubicBezTo>
                    <a:pt x="1635760" y="16510"/>
                    <a:pt x="1643380" y="16510"/>
                    <a:pt x="1649730" y="16510"/>
                  </a:cubicBezTo>
                  <a:cubicBezTo>
                    <a:pt x="1661160" y="17780"/>
                    <a:pt x="1670050" y="20320"/>
                    <a:pt x="1680210" y="21590"/>
                  </a:cubicBezTo>
                  <a:close/>
                  <a:moveTo>
                    <a:pt x="1690370" y="1695450"/>
                  </a:moveTo>
                  <a:cubicBezTo>
                    <a:pt x="1691640" y="1678940"/>
                    <a:pt x="1692910" y="1666240"/>
                    <a:pt x="1692910" y="1653540"/>
                  </a:cubicBezTo>
                  <a:cubicBezTo>
                    <a:pt x="1691640" y="1581150"/>
                    <a:pt x="1690370" y="1513840"/>
                    <a:pt x="1690370" y="1441450"/>
                  </a:cubicBezTo>
                  <a:cubicBezTo>
                    <a:pt x="1690370" y="1408430"/>
                    <a:pt x="1692910" y="1375410"/>
                    <a:pt x="1691640" y="1342390"/>
                  </a:cubicBezTo>
                  <a:cubicBezTo>
                    <a:pt x="1691640" y="1311910"/>
                    <a:pt x="1690370" y="1280160"/>
                    <a:pt x="1689100" y="1249680"/>
                  </a:cubicBezTo>
                  <a:cubicBezTo>
                    <a:pt x="1684020" y="1202690"/>
                    <a:pt x="1672590" y="229870"/>
                    <a:pt x="1672590" y="182880"/>
                  </a:cubicBezTo>
                  <a:cubicBezTo>
                    <a:pt x="1670050" y="143510"/>
                    <a:pt x="1667510" y="102870"/>
                    <a:pt x="1664970" y="63500"/>
                  </a:cubicBezTo>
                  <a:cubicBezTo>
                    <a:pt x="1663700" y="44450"/>
                    <a:pt x="1662430" y="43180"/>
                    <a:pt x="1645920" y="41910"/>
                  </a:cubicBezTo>
                  <a:cubicBezTo>
                    <a:pt x="1642110" y="41910"/>
                    <a:pt x="1639570" y="41910"/>
                    <a:pt x="1635760" y="40640"/>
                  </a:cubicBezTo>
                  <a:cubicBezTo>
                    <a:pt x="1604010" y="36830"/>
                    <a:pt x="1570990" y="31750"/>
                    <a:pt x="1539240" y="30480"/>
                  </a:cubicBezTo>
                  <a:cubicBezTo>
                    <a:pt x="1461770" y="26670"/>
                    <a:pt x="1383030" y="25400"/>
                    <a:pt x="1305560" y="22860"/>
                  </a:cubicBezTo>
                  <a:cubicBezTo>
                    <a:pt x="1294130" y="22860"/>
                    <a:pt x="1281430" y="22860"/>
                    <a:pt x="1270000" y="22860"/>
                  </a:cubicBezTo>
                  <a:cubicBezTo>
                    <a:pt x="1250950" y="22860"/>
                    <a:pt x="1231900" y="22860"/>
                    <a:pt x="1214120" y="22860"/>
                  </a:cubicBezTo>
                  <a:cubicBezTo>
                    <a:pt x="1173480" y="22860"/>
                    <a:pt x="1132840" y="22860"/>
                    <a:pt x="1093470" y="24130"/>
                  </a:cubicBezTo>
                  <a:cubicBezTo>
                    <a:pt x="1059180" y="25400"/>
                    <a:pt x="481330" y="29210"/>
                    <a:pt x="447040" y="29210"/>
                  </a:cubicBezTo>
                  <a:cubicBezTo>
                    <a:pt x="391160" y="29210"/>
                    <a:pt x="335280" y="26670"/>
                    <a:pt x="279400" y="33020"/>
                  </a:cubicBezTo>
                  <a:cubicBezTo>
                    <a:pt x="250190" y="36830"/>
                    <a:pt x="222250" y="36830"/>
                    <a:pt x="194310" y="38100"/>
                  </a:cubicBezTo>
                  <a:cubicBezTo>
                    <a:pt x="146050" y="41910"/>
                    <a:pt x="97790" y="45720"/>
                    <a:pt x="49530" y="50800"/>
                  </a:cubicBezTo>
                  <a:cubicBezTo>
                    <a:pt x="36830" y="50800"/>
                    <a:pt x="34290" y="53340"/>
                    <a:pt x="33020" y="68580"/>
                  </a:cubicBezTo>
                  <a:cubicBezTo>
                    <a:pt x="31750" y="91440"/>
                    <a:pt x="31750" y="114300"/>
                    <a:pt x="30480" y="137160"/>
                  </a:cubicBezTo>
                  <a:cubicBezTo>
                    <a:pt x="29210" y="175260"/>
                    <a:pt x="26670" y="212090"/>
                    <a:pt x="25400" y="250190"/>
                  </a:cubicBezTo>
                  <a:cubicBezTo>
                    <a:pt x="20320" y="290830"/>
                    <a:pt x="26670" y="1283970"/>
                    <a:pt x="29210" y="1324610"/>
                  </a:cubicBezTo>
                  <a:cubicBezTo>
                    <a:pt x="29210" y="1367790"/>
                    <a:pt x="29210" y="1412240"/>
                    <a:pt x="30480" y="1455420"/>
                  </a:cubicBezTo>
                  <a:cubicBezTo>
                    <a:pt x="30480" y="1487170"/>
                    <a:pt x="33020" y="1518920"/>
                    <a:pt x="33020" y="1550670"/>
                  </a:cubicBezTo>
                  <a:cubicBezTo>
                    <a:pt x="33020" y="1584960"/>
                    <a:pt x="33020" y="1619250"/>
                    <a:pt x="31750" y="1653540"/>
                  </a:cubicBezTo>
                  <a:cubicBezTo>
                    <a:pt x="31750" y="1657350"/>
                    <a:pt x="31750" y="1659890"/>
                    <a:pt x="31750" y="1663700"/>
                  </a:cubicBezTo>
                  <a:cubicBezTo>
                    <a:pt x="31750" y="1673860"/>
                    <a:pt x="35560" y="1677670"/>
                    <a:pt x="44450" y="1677670"/>
                  </a:cubicBezTo>
                  <a:cubicBezTo>
                    <a:pt x="60960" y="1677670"/>
                    <a:pt x="78740" y="1678940"/>
                    <a:pt x="95250" y="1678940"/>
                  </a:cubicBezTo>
                  <a:cubicBezTo>
                    <a:pt x="119380" y="1678940"/>
                    <a:pt x="144780" y="1676400"/>
                    <a:pt x="168910" y="1678940"/>
                  </a:cubicBezTo>
                  <a:cubicBezTo>
                    <a:pt x="208280" y="1682750"/>
                    <a:pt x="247650" y="1685290"/>
                    <a:pt x="287020" y="1684020"/>
                  </a:cubicBezTo>
                  <a:cubicBezTo>
                    <a:pt x="312420" y="1682750"/>
                    <a:pt x="336550" y="1685290"/>
                    <a:pt x="361950" y="1685290"/>
                  </a:cubicBezTo>
                  <a:cubicBezTo>
                    <a:pt x="398780" y="1685290"/>
                    <a:pt x="435610" y="1684020"/>
                    <a:pt x="472440" y="1685290"/>
                  </a:cubicBezTo>
                  <a:cubicBezTo>
                    <a:pt x="527050" y="1686560"/>
                    <a:pt x="1126490" y="1676400"/>
                    <a:pt x="1182370" y="1678940"/>
                  </a:cubicBezTo>
                  <a:cubicBezTo>
                    <a:pt x="1206500" y="1680210"/>
                    <a:pt x="1230630" y="1681480"/>
                    <a:pt x="1253490" y="1681480"/>
                  </a:cubicBezTo>
                  <a:cubicBezTo>
                    <a:pt x="1295400" y="1684020"/>
                    <a:pt x="1336040" y="1680210"/>
                    <a:pt x="1377950" y="1684020"/>
                  </a:cubicBezTo>
                  <a:cubicBezTo>
                    <a:pt x="1412240" y="1686560"/>
                    <a:pt x="1446530" y="1686560"/>
                    <a:pt x="1480820" y="1689100"/>
                  </a:cubicBezTo>
                  <a:cubicBezTo>
                    <a:pt x="1531620" y="1692910"/>
                    <a:pt x="1582420" y="1695450"/>
                    <a:pt x="1633220" y="1696720"/>
                  </a:cubicBezTo>
                  <a:cubicBezTo>
                    <a:pt x="1652270" y="1696720"/>
                    <a:pt x="1670050" y="1695450"/>
                    <a:pt x="1690370" y="1695450"/>
                  </a:cubicBezTo>
                  <a:close/>
                </a:path>
              </a:pathLst>
            </a:custGeom>
            <a:solidFill>
              <a:srgbClr val="000000"/>
            </a:solidFill>
          </p:spPr>
          <p:txBody>
            <a:bodyPr/>
            <a:lstStyle/>
            <a:p>
              <a:endParaRPr lang="en-ID"/>
            </a:p>
          </p:txBody>
        </p:sp>
      </p:grpSp>
      <p:sp>
        <p:nvSpPr>
          <p:cNvPr id="15" name="AutoShape 15"/>
          <p:cNvSpPr/>
          <p:nvPr/>
        </p:nvSpPr>
        <p:spPr>
          <a:xfrm rot="138720">
            <a:off x="15280953" y="9829065"/>
            <a:ext cx="435576" cy="149851"/>
          </a:xfrm>
          <a:prstGeom prst="rect">
            <a:avLst/>
          </a:prstGeom>
          <a:solidFill>
            <a:srgbClr val="000000"/>
          </a:solidFill>
        </p:spPr>
        <p:txBody>
          <a:bodyPr/>
          <a:lstStyle/>
          <a:p>
            <a:endParaRPr lang="en-ID"/>
          </a:p>
        </p:txBody>
      </p:sp>
      <p:sp>
        <p:nvSpPr>
          <p:cNvPr id="16" name="AutoShape 16"/>
          <p:cNvSpPr/>
          <p:nvPr/>
        </p:nvSpPr>
        <p:spPr>
          <a:xfrm rot="-520672">
            <a:off x="17186779" y="9676710"/>
            <a:ext cx="435576" cy="149851"/>
          </a:xfrm>
          <a:prstGeom prst="rect">
            <a:avLst/>
          </a:prstGeom>
          <a:solidFill>
            <a:srgbClr val="000000"/>
          </a:solidFill>
        </p:spPr>
        <p:txBody>
          <a:bodyPr/>
          <a:lstStyle/>
          <a:p>
            <a:endParaRPr lang="en-ID"/>
          </a:p>
        </p:txBody>
      </p:sp>
      <p:sp>
        <p:nvSpPr>
          <p:cNvPr id="17" name="TextBox 17"/>
          <p:cNvSpPr txBox="1"/>
          <p:nvPr/>
        </p:nvSpPr>
        <p:spPr>
          <a:xfrm rot="340441">
            <a:off x="14721187" y="10183254"/>
            <a:ext cx="1414463" cy="685647"/>
          </a:xfrm>
          <a:prstGeom prst="rect">
            <a:avLst/>
          </a:prstGeom>
        </p:spPr>
        <p:txBody>
          <a:bodyPr lIns="0" tIns="0" rIns="0" bIns="0" rtlCol="0" anchor="t">
            <a:spAutoFit/>
          </a:bodyPr>
          <a:lstStyle/>
          <a:p>
            <a:pPr marL="0" lvl="0" indent="0" algn="ctr">
              <a:lnSpc>
                <a:spcPts val="1799"/>
              </a:lnSpc>
            </a:pPr>
            <a:r>
              <a:rPr lang="en-US" sz="1499">
                <a:solidFill>
                  <a:srgbClr val="000000"/>
                </a:solidFill>
                <a:latin typeface="Gaegu Bold"/>
              </a:rPr>
              <a:t>Cop</a:t>
            </a:r>
            <a:r>
              <a:rPr lang="en-US" sz="1499" u="none">
                <a:solidFill>
                  <a:srgbClr val="000000"/>
                </a:solidFill>
                <a:latin typeface="Gaegu Bold"/>
              </a:rPr>
              <a:t>y a sticky note, then write your thoughts</a:t>
            </a:r>
          </a:p>
        </p:txBody>
      </p:sp>
      <p:sp>
        <p:nvSpPr>
          <p:cNvPr id="18" name="TextBox 18"/>
          <p:cNvSpPr txBox="1"/>
          <p:nvPr/>
        </p:nvSpPr>
        <p:spPr>
          <a:xfrm rot="-318951">
            <a:off x="16787013" y="10034368"/>
            <a:ext cx="1414463" cy="685647"/>
          </a:xfrm>
          <a:prstGeom prst="rect">
            <a:avLst/>
          </a:prstGeom>
        </p:spPr>
        <p:txBody>
          <a:bodyPr lIns="0" tIns="0" rIns="0" bIns="0" rtlCol="0" anchor="t">
            <a:spAutoFit/>
          </a:bodyPr>
          <a:lstStyle/>
          <a:p>
            <a:pPr marL="0" lvl="0" indent="0" algn="ctr">
              <a:lnSpc>
                <a:spcPts val="1799"/>
              </a:lnSpc>
            </a:pPr>
            <a:r>
              <a:rPr lang="en-US" sz="1499">
                <a:solidFill>
                  <a:srgbClr val="000000"/>
                </a:solidFill>
                <a:latin typeface="Gaegu Bold"/>
              </a:rPr>
              <a:t>Cop</a:t>
            </a:r>
            <a:r>
              <a:rPr lang="en-US" sz="1499" u="none">
                <a:solidFill>
                  <a:srgbClr val="000000"/>
                </a:solidFill>
                <a:latin typeface="Gaegu Bold"/>
              </a:rPr>
              <a:t>y a sticky note, then write your thoughts</a:t>
            </a:r>
          </a:p>
        </p:txBody>
      </p:sp>
      <p:sp>
        <p:nvSpPr>
          <p:cNvPr id="19" name="Freeform 19"/>
          <p:cNvSpPr/>
          <p:nvPr/>
        </p:nvSpPr>
        <p:spPr>
          <a:xfrm>
            <a:off x="434458" y="78118"/>
            <a:ext cx="2765169" cy="2707561"/>
          </a:xfrm>
          <a:custGeom>
            <a:avLst/>
            <a:gdLst/>
            <a:ahLst/>
            <a:cxnLst/>
            <a:rect l="l" t="t" r="r" b="b"/>
            <a:pathLst>
              <a:path w="2765169" h="2707561">
                <a:moveTo>
                  <a:pt x="0" y="0"/>
                </a:moveTo>
                <a:lnTo>
                  <a:pt x="2765169" y="0"/>
                </a:lnTo>
                <a:lnTo>
                  <a:pt x="2765169" y="2707561"/>
                </a:lnTo>
                <a:lnTo>
                  <a:pt x="0" y="2707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20" name="Freeform 20"/>
          <p:cNvSpPr/>
          <p:nvPr/>
        </p:nvSpPr>
        <p:spPr>
          <a:xfrm>
            <a:off x="7966585" y="7924923"/>
            <a:ext cx="1609552" cy="2342586"/>
          </a:xfrm>
          <a:custGeom>
            <a:avLst/>
            <a:gdLst/>
            <a:ahLst/>
            <a:cxnLst/>
            <a:rect l="l" t="t" r="r" b="b"/>
            <a:pathLst>
              <a:path w="1609552" h="2342586">
                <a:moveTo>
                  <a:pt x="0" y="0"/>
                </a:moveTo>
                <a:lnTo>
                  <a:pt x="1609552" y="0"/>
                </a:lnTo>
                <a:lnTo>
                  <a:pt x="1609552" y="2342586"/>
                </a:lnTo>
                <a:lnTo>
                  <a:pt x="0" y="23425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21" name="Freeform 21"/>
          <p:cNvSpPr/>
          <p:nvPr/>
        </p:nvSpPr>
        <p:spPr>
          <a:xfrm>
            <a:off x="151692" y="5322800"/>
            <a:ext cx="1647393" cy="1611699"/>
          </a:xfrm>
          <a:custGeom>
            <a:avLst/>
            <a:gdLst/>
            <a:ahLst/>
            <a:cxnLst/>
            <a:rect l="l" t="t" r="r" b="b"/>
            <a:pathLst>
              <a:path w="1647393" h="1611699">
                <a:moveTo>
                  <a:pt x="0" y="0"/>
                </a:moveTo>
                <a:lnTo>
                  <a:pt x="1647393" y="0"/>
                </a:lnTo>
                <a:lnTo>
                  <a:pt x="1647393" y="1611700"/>
                </a:lnTo>
                <a:lnTo>
                  <a:pt x="0" y="1611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22" name="Freeform 22"/>
          <p:cNvSpPr/>
          <p:nvPr/>
        </p:nvSpPr>
        <p:spPr>
          <a:xfrm rot="759577">
            <a:off x="17121979" y="-38677"/>
            <a:ext cx="1113625" cy="1209367"/>
          </a:xfrm>
          <a:custGeom>
            <a:avLst/>
            <a:gdLst/>
            <a:ahLst/>
            <a:cxnLst/>
            <a:rect l="l" t="t" r="r" b="b"/>
            <a:pathLst>
              <a:path w="1113625" h="1209367">
                <a:moveTo>
                  <a:pt x="0" y="0"/>
                </a:moveTo>
                <a:lnTo>
                  <a:pt x="1113625" y="0"/>
                </a:lnTo>
                <a:lnTo>
                  <a:pt x="1113625" y="1209367"/>
                </a:lnTo>
                <a:lnTo>
                  <a:pt x="0" y="12093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D"/>
          </a:p>
        </p:txBody>
      </p:sp>
      <p:sp>
        <p:nvSpPr>
          <p:cNvPr id="23" name="Freeform 23"/>
          <p:cNvSpPr/>
          <p:nvPr/>
        </p:nvSpPr>
        <p:spPr>
          <a:xfrm rot="-610260">
            <a:off x="9376363" y="281296"/>
            <a:ext cx="990098" cy="1674584"/>
          </a:xfrm>
          <a:custGeom>
            <a:avLst/>
            <a:gdLst/>
            <a:ahLst/>
            <a:cxnLst/>
            <a:rect l="l" t="t" r="r" b="b"/>
            <a:pathLst>
              <a:path w="990098" h="1674584">
                <a:moveTo>
                  <a:pt x="0" y="0"/>
                </a:moveTo>
                <a:lnTo>
                  <a:pt x="990098" y="0"/>
                </a:lnTo>
                <a:lnTo>
                  <a:pt x="990098" y="1674584"/>
                </a:lnTo>
                <a:lnTo>
                  <a:pt x="0" y="16745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D"/>
          </a:p>
        </p:txBody>
      </p:sp>
      <p:sp>
        <p:nvSpPr>
          <p:cNvPr id="24" name="Freeform 24"/>
          <p:cNvSpPr/>
          <p:nvPr/>
        </p:nvSpPr>
        <p:spPr>
          <a:xfrm rot="-5177227" flipH="1">
            <a:off x="6101809" y="7802497"/>
            <a:ext cx="497113" cy="1559570"/>
          </a:xfrm>
          <a:custGeom>
            <a:avLst/>
            <a:gdLst/>
            <a:ahLst/>
            <a:cxnLst/>
            <a:rect l="l" t="t" r="r" b="b"/>
            <a:pathLst>
              <a:path w="497113" h="1559570">
                <a:moveTo>
                  <a:pt x="497113" y="0"/>
                </a:moveTo>
                <a:lnTo>
                  <a:pt x="0" y="0"/>
                </a:lnTo>
                <a:lnTo>
                  <a:pt x="0" y="1559570"/>
                </a:lnTo>
                <a:lnTo>
                  <a:pt x="497113" y="1559570"/>
                </a:lnTo>
                <a:lnTo>
                  <a:pt x="497113"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25" name="Freeform 25"/>
          <p:cNvSpPr/>
          <p:nvPr/>
        </p:nvSpPr>
        <p:spPr>
          <a:xfrm rot="-4663980">
            <a:off x="11777438" y="747364"/>
            <a:ext cx="497113" cy="1559570"/>
          </a:xfrm>
          <a:custGeom>
            <a:avLst/>
            <a:gdLst/>
            <a:ahLst/>
            <a:cxnLst/>
            <a:rect l="l" t="t" r="r" b="b"/>
            <a:pathLst>
              <a:path w="497113" h="1559570">
                <a:moveTo>
                  <a:pt x="0" y="0"/>
                </a:moveTo>
                <a:lnTo>
                  <a:pt x="497113" y="0"/>
                </a:lnTo>
                <a:lnTo>
                  <a:pt x="497113" y="1559570"/>
                </a:lnTo>
                <a:lnTo>
                  <a:pt x="0" y="15595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D"/>
          </a:p>
        </p:txBody>
      </p:sp>
      <p:sp>
        <p:nvSpPr>
          <p:cNvPr id="26" name="TextBox 26"/>
          <p:cNvSpPr txBox="1"/>
          <p:nvPr/>
        </p:nvSpPr>
        <p:spPr>
          <a:xfrm>
            <a:off x="10877188" y="5858520"/>
            <a:ext cx="7133840" cy="3752850"/>
          </a:xfrm>
          <a:prstGeom prst="rect">
            <a:avLst/>
          </a:prstGeom>
        </p:spPr>
        <p:txBody>
          <a:bodyPr lIns="0" tIns="0" rIns="0" bIns="0" rtlCol="0" anchor="t">
            <a:spAutoFit/>
          </a:bodyPr>
          <a:lstStyle/>
          <a:p>
            <a:pPr algn="just">
              <a:lnSpc>
                <a:spcPts val="3240"/>
              </a:lnSpc>
            </a:pPr>
            <a:r>
              <a:rPr lang="en-US" sz="2700">
                <a:solidFill>
                  <a:srgbClr val="000000"/>
                </a:solidFill>
                <a:latin typeface="Gaegu"/>
              </a:rPr>
              <a:t>Teknologi AI juga dapat membuka peluang kerja baru yang belum ada sebelumnya. Hal ini dapat memberikan manfaat bagi masyarakat dalam hal peningkatan kesejahteraan, pendapatan, dan lapangan kerja. Namun, hal ini juga dapat menimbulkan tantangan dalam hal keseimbangan antara permintaan dan penawaran tenaga kerja, serta distribusi kekayaan dan kesempatan yang adil.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F4FD"/>
        </a:solidFill>
        <a:effectLst/>
      </p:bgPr>
    </p:bg>
    <p:spTree>
      <p:nvGrpSpPr>
        <p:cNvPr id="1" name=""/>
        <p:cNvGrpSpPr/>
        <p:nvPr/>
      </p:nvGrpSpPr>
      <p:grpSpPr>
        <a:xfrm>
          <a:off x="0" y="0"/>
          <a:ext cx="0" cy="0"/>
          <a:chOff x="0" y="0"/>
          <a:chExt cx="0" cy="0"/>
        </a:xfrm>
      </p:grpSpPr>
      <p:sp>
        <p:nvSpPr>
          <p:cNvPr id="2" name="Freeform 2"/>
          <p:cNvSpPr/>
          <p:nvPr/>
        </p:nvSpPr>
        <p:spPr>
          <a:xfrm>
            <a:off x="1524000" y="1714500"/>
            <a:ext cx="15240000" cy="8153400"/>
          </a:xfrm>
          <a:custGeom>
            <a:avLst/>
            <a:gdLst/>
            <a:ahLst/>
            <a:cxnLst/>
            <a:rect l="l" t="t" r="r" b="b"/>
            <a:pathLst>
              <a:path w="12245709" h="5127891">
                <a:moveTo>
                  <a:pt x="0" y="0"/>
                </a:moveTo>
                <a:lnTo>
                  <a:pt x="12245708" y="0"/>
                </a:lnTo>
                <a:lnTo>
                  <a:pt x="12245708" y="5127890"/>
                </a:lnTo>
                <a:lnTo>
                  <a:pt x="0" y="5127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8804300">
            <a:off x="-425230" y="89687"/>
            <a:ext cx="2166428" cy="1041557"/>
          </a:xfrm>
          <a:custGeom>
            <a:avLst/>
            <a:gdLst/>
            <a:ahLst/>
            <a:cxnLst/>
            <a:rect l="l" t="t" r="r" b="b"/>
            <a:pathLst>
              <a:path w="4470012" h="2039951">
                <a:moveTo>
                  <a:pt x="0" y="0"/>
                </a:moveTo>
                <a:lnTo>
                  <a:pt x="4470012" y="0"/>
                </a:lnTo>
                <a:lnTo>
                  <a:pt x="4470012" y="2039951"/>
                </a:lnTo>
                <a:lnTo>
                  <a:pt x="0" y="2039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rot="7482816" flipV="1">
            <a:off x="16047586" y="8702408"/>
            <a:ext cx="2929567" cy="1450120"/>
          </a:xfrm>
          <a:custGeom>
            <a:avLst/>
            <a:gdLst/>
            <a:ahLst/>
            <a:cxnLst/>
            <a:rect l="l" t="t" r="r" b="b"/>
            <a:pathLst>
              <a:path w="4470012" h="2039951">
                <a:moveTo>
                  <a:pt x="0" y="2039951"/>
                </a:moveTo>
                <a:lnTo>
                  <a:pt x="4470012" y="2039951"/>
                </a:lnTo>
                <a:lnTo>
                  <a:pt x="4470012" y="0"/>
                </a:lnTo>
                <a:lnTo>
                  <a:pt x="0" y="0"/>
                </a:lnTo>
                <a:lnTo>
                  <a:pt x="0" y="203995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reeform 5"/>
          <p:cNvSpPr/>
          <p:nvPr/>
        </p:nvSpPr>
        <p:spPr>
          <a:xfrm>
            <a:off x="0" y="8464568"/>
            <a:ext cx="1620078" cy="1740390"/>
          </a:xfrm>
          <a:custGeom>
            <a:avLst/>
            <a:gdLst/>
            <a:ahLst/>
            <a:cxnLst/>
            <a:rect l="l" t="t" r="r" b="b"/>
            <a:pathLst>
              <a:path w="2353531" h="2521760">
                <a:moveTo>
                  <a:pt x="0" y="0"/>
                </a:moveTo>
                <a:lnTo>
                  <a:pt x="2353531" y="0"/>
                </a:lnTo>
                <a:lnTo>
                  <a:pt x="2353531" y="2521759"/>
                </a:lnTo>
                <a:lnTo>
                  <a:pt x="0" y="25217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16102084" y="143719"/>
            <a:ext cx="2205794" cy="2059131"/>
          </a:xfrm>
          <a:custGeom>
            <a:avLst/>
            <a:gdLst/>
            <a:ahLst/>
            <a:cxnLst/>
            <a:rect l="l" t="t" r="r" b="b"/>
            <a:pathLst>
              <a:path w="2559463" h="2592531">
                <a:moveTo>
                  <a:pt x="0" y="0"/>
                </a:moveTo>
                <a:lnTo>
                  <a:pt x="2559462" y="0"/>
                </a:lnTo>
                <a:lnTo>
                  <a:pt x="2559462" y="2592531"/>
                </a:lnTo>
                <a:lnTo>
                  <a:pt x="0" y="2592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2209800" y="2019300"/>
            <a:ext cx="14249400" cy="7340471"/>
          </a:xfrm>
          <a:prstGeom prst="rect">
            <a:avLst/>
          </a:prstGeom>
        </p:spPr>
        <p:txBody>
          <a:bodyPr wrap="square" lIns="0" tIns="0" rIns="0" bIns="0" rtlCol="0" anchor="t">
            <a:spAutoFit/>
          </a:bodyPr>
          <a:lstStyle/>
          <a:p>
            <a:pPr marL="0" marR="0" lvl="0" indent="0" algn="just" defTabSz="914400" rtl="0" eaLnBrk="1" fontAlgn="auto" latinLnBrk="0" hangingPunct="1">
              <a:lnSpc>
                <a:spcPts val="4759"/>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Nunito"/>
                <a:ea typeface="+mn-ea"/>
                <a:cs typeface="+mn-cs"/>
              </a:rPr>
              <a:t>Teknologi</a:t>
            </a:r>
            <a:r>
              <a:rPr kumimoji="0" lang="en-US" sz="2800" i="0" u="none" strike="noStrike" kern="1200" cap="none" spc="0" normalizeH="0" baseline="0" noProof="0" dirty="0">
                <a:ln>
                  <a:noFill/>
                </a:ln>
                <a:effectLst/>
                <a:uLnTx/>
                <a:uFillTx/>
                <a:latin typeface="Nunito"/>
                <a:ea typeface="+mn-ea"/>
                <a:cs typeface="+mn-cs"/>
              </a:rPr>
              <a:t> Artificial Intelligence (AI) </a:t>
            </a:r>
            <a:r>
              <a:rPr kumimoji="0" lang="en-US" sz="2800" i="0" u="none" strike="noStrike" kern="1200" cap="none" spc="0" normalizeH="0" baseline="0" noProof="0" dirty="0" err="1">
                <a:ln>
                  <a:noFill/>
                </a:ln>
                <a:effectLst/>
                <a:uLnTx/>
                <a:uFillTx/>
                <a:latin typeface="Nunito"/>
                <a:ea typeface="+mn-ea"/>
                <a:cs typeface="+mn-cs"/>
              </a:rPr>
              <a:t>memiliki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dampak</a:t>
            </a:r>
            <a:r>
              <a:rPr kumimoji="0" lang="en-US" sz="2800" i="0" u="none" strike="noStrike" kern="1200" cap="none" spc="0" normalizeH="0" baseline="0" noProof="0" dirty="0">
                <a:ln>
                  <a:noFill/>
                </a:ln>
                <a:effectLst/>
                <a:uLnTx/>
                <a:uFillTx/>
                <a:latin typeface="Nunito"/>
                <a:ea typeface="+mn-ea"/>
                <a:cs typeface="+mn-cs"/>
              </a:rPr>
              <a:t> yang </a:t>
            </a:r>
            <a:r>
              <a:rPr kumimoji="0" lang="en-US" sz="2800" i="0" u="none" strike="noStrike" kern="1200" cap="none" spc="0" normalizeH="0" baseline="0" noProof="0" dirty="0" err="1">
                <a:ln>
                  <a:noFill/>
                </a:ln>
                <a:effectLst/>
                <a:uLnTx/>
                <a:uFillTx/>
                <a:latin typeface="Nunito"/>
                <a:ea typeface="+mn-ea"/>
                <a:cs typeface="+mn-cs"/>
              </a:rPr>
              <a:t>kompleks</a:t>
            </a:r>
            <a:r>
              <a:rPr kumimoji="0" lang="en-US" sz="2800" i="0" u="none" strike="noStrike" kern="1200" cap="none" spc="0" normalizeH="0" baseline="0" noProof="0" dirty="0">
                <a:ln>
                  <a:noFill/>
                </a:ln>
                <a:effectLst/>
                <a:uLnTx/>
                <a:uFillTx/>
                <a:latin typeface="Nunito"/>
                <a:ea typeface="+mn-ea"/>
                <a:cs typeface="+mn-cs"/>
              </a:rPr>
              <a:t> dan </a:t>
            </a:r>
            <a:r>
              <a:rPr kumimoji="0" lang="en-US" sz="2800" i="0" u="none" strike="noStrike" kern="1200" cap="none" spc="0" normalizeH="0" baseline="0" noProof="0" dirty="0" err="1">
                <a:ln>
                  <a:noFill/>
                </a:ln>
                <a:effectLst/>
                <a:uLnTx/>
                <a:uFillTx/>
                <a:latin typeface="Nunito"/>
                <a:ea typeface="+mn-ea"/>
                <a:cs typeface="+mn-cs"/>
              </a:rPr>
              <a:t>multidimensi</a:t>
            </a:r>
            <a:r>
              <a:rPr kumimoji="0" lang="en-US" sz="2800" i="0" u="none" strike="noStrike" kern="1200" cap="none" spc="0" normalizeH="0" baseline="0" noProof="0" dirty="0">
                <a:ln>
                  <a:noFill/>
                </a:ln>
                <a:effectLst/>
                <a:uLnTx/>
                <a:uFillTx/>
                <a:latin typeface="Nunito"/>
                <a:ea typeface="+mn-ea"/>
                <a:cs typeface="+mn-cs"/>
              </a:rPr>
              <a:t> pada </a:t>
            </a:r>
            <a:r>
              <a:rPr kumimoji="0" lang="en-US" sz="2800" i="0" u="none" strike="noStrike" kern="1200" cap="none" spc="0" normalizeH="0" baseline="0" noProof="0" dirty="0" err="1">
                <a:ln>
                  <a:noFill/>
                </a:ln>
                <a:effectLst/>
                <a:uLnTx/>
                <a:uFillTx/>
                <a:latin typeface="Nunito"/>
                <a:ea typeface="+mn-ea"/>
                <a:cs typeface="+mn-cs"/>
              </a:rPr>
              <a:t>pekerjaan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manusia</a:t>
            </a:r>
            <a:r>
              <a:rPr kumimoji="0" lang="en-US" sz="2800" i="0" u="none" strike="noStrike" kern="1200" cap="none" spc="0" normalizeH="0" baseline="0" noProof="0" dirty="0">
                <a:ln>
                  <a:noFill/>
                </a:ln>
                <a:effectLst/>
                <a:uLnTx/>
                <a:uFillTx/>
                <a:latin typeface="Nunito"/>
                <a:ea typeface="+mn-ea"/>
                <a:cs typeface="+mn-cs"/>
              </a:rPr>
              <a:t> di masa </a:t>
            </a:r>
            <a:r>
              <a:rPr kumimoji="0" lang="en-US" sz="2800" i="0" u="none" strike="noStrike" kern="1200" cap="none" spc="0" normalizeH="0" baseline="0" noProof="0" dirty="0" err="1">
                <a:ln>
                  <a:noFill/>
                </a:ln>
                <a:effectLst/>
                <a:uLnTx/>
                <a:uFillTx/>
                <a:latin typeface="Nunito"/>
                <a:ea typeface="+mn-ea"/>
                <a:cs typeface="+mn-cs"/>
              </a:rPr>
              <a:t>depan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Dampaknya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bisa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positif</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seperti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meningkatkan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produktivitas</a:t>
            </a:r>
            <a:r>
              <a:rPr kumimoji="0" lang="en-US" sz="2800" i="0" u="none" strike="noStrike" kern="1200" cap="none" spc="0" normalizeH="0" baseline="0" noProof="0" dirty="0">
                <a:ln>
                  <a:noFill/>
                </a:ln>
                <a:effectLst/>
                <a:uLnTx/>
                <a:uFillTx/>
                <a:latin typeface="Nunito"/>
                <a:ea typeface="+mn-ea"/>
                <a:cs typeface="+mn-cs"/>
              </a:rPr>
              <a:t> dan </a:t>
            </a:r>
            <a:r>
              <a:rPr kumimoji="0" lang="en-US" sz="2800" i="0" u="none" strike="noStrike" kern="1200" cap="none" spc="0" normalizeH="0" baseline="0" noProof="0" dirty="0" err="1">
                <a:ln>
                  <a:noFill/>
                </a:ln>
                <a:effectLst/>
                <a:uLnTx/>
                <a:uFillTx/>
                <a:latin typeface="Nunito"/>
                <a:ea typeface="+mn-ea"/>
                <a:cs typeface="+mn-cs"/>
              </a:rPr>
              <a:t>membuka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peluang</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kerja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baru</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tetapi</a:t>
            </a:r>
            <a:r>
              <a:rPr kumimoji="0" lang="en-US" sz="2800" i="0" u="none" strike="noStrike" kern="1200" cap="none" spc="0" normalizeH="0" baseline="0" noProof="0" dirty="0">
                <a:ln>
                  <a:noFill/>
                </a:ln>
                <a:effectLst/>
                <a:uLnTx/>
                <a:uFillTx/>
                <a:latin typeface="Nunito"/>
                <a:ea typeface="+mn-ea"/>
                <a:cs typeface="+mn-cs"/>
              </a:rPr>
              <a:t> juga </a:t>
            </a:r>
            <a:r>
              <a:rPr kumimoji="0" lang="en-US" sz="2800" i="0" u="none" strike="noStrike" kern="1200" cap="none" spc="0" normalizeH="0" baseline="0" noProof="0" dirty="0" err="1">
                <a:ln>
                  <a:noFill/>
                </a:ln>
                <a:effectLst/>
                <a:uLnTx/>
                <a:uFillTx/>
                <a:latin typeface="Nunito"/>
                <a:ea typeface="+mn-ea"/>
                <a:cs typeface="+mn-cs"/>
              </a:rPr>
              <a:t>bisa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negatif</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seperti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potensi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penggantian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pekerjaan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manusia</a:t>
            </a:r>
            <a:r>
              <a:rPr kumimoji="0" lang="en-US" sz="2800" i="0" u="none" strike="noStrike" kern="1200" cap="none" spc="0" normalizeH="0" baseline="0" noProof="0" dirty="0">
                <a:ln>
                  <a:noFill/>
                </a:ln>
                <a:effectLst/>
                <a:uLnTx/>
                <a:uFillTx/>
                <a:latin typeface="Nunito"/>
                <a:ea typeface="+mn-ea"/>
                <a:cs typeface="+mn-cs"/>
              </a:rPr>
              <a:t> oleh AI yang </a:t>
            </a:r>
            <a:r>
              <a:rPr kumimoji="0" lang="en-US" sz="2800" i="0" u="none" strike="noStrike" kern="1200" cap="none" spc="0" normalizeH="0" baseline="0" noProof="0" dirty="0" err="1">
                <a:ln>
                  <a:noFill/>
                </a:ln>
                <a:effectLst/>
                <a:uLnTx/>
                <a:uFillTx/>
                <a:latin typeface="Nunito"/>
                <a:ea typeface="+mn-ea"/>
                <a:cs typeface="+mn-cs"/>
              </a:rPr>
              <a:t>lebih</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efisien</a:t>
            </a:r>
            <a:r>
              <a:rPr kumimoji="0" lang="en-US" sz="2800" i="0" u="none" strike="noStrike" kern="1200" cap="none" spc="0" normalizeH="0" baseline="0" noProof="0" dirty="0">
                <a:ln>
                  <a:noFill/>
                </a:ln>
                <a:effectLst/>
                <a:uLnTx/>
                <a:uFillTx/>
                <a:latin typeface="Nunito"/>
                <a:ea typeface="+mn-ea"/>
                <a:cs typeface="+mn-cs"/>
              </a:rPr>
              <a:t>. Oleh </a:t>
            </a:r>
            <a:r>
              <a:rPr kumimoji="0" lang="en-US" sz="2800" i="0" u="none" strike="noStrike" kern="1200" cap="none" spc="0" normalizeH="0" baseline="0" noProof="0" dirty="0" err="1">
                <a:ln>
                  <a:noFill/>
                </a:ln>
                <a:effectLst/>
                <a:uLnTx/>
                <a:uFillTx/>
                <a:latin typeface="Nunito"/>
                <a:ea typeface="+mn-ea"/>
                <a:cs typeface="+mn-cs"/>
              </a:rPr>
              <a:t>karena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itu</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diperlukan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upaya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kolaborasi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antara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manusia</a:t>
            </a:r>
            <a:r>
              <a:rPr kumimoji="0" lang="en-US" sz="2800" i="0" u="none" strike="noStrike" kern="1200" cap="none" spc="0" normalizeH="0" baseline="0" noProof="0" dirty="0">
                <a:ln>
                  <a:noFill/>
                </a:ln>
                <a:effectLst/>
                <a:uLnTx/>
                <a:uFillTx/>
                <a:latin typeface="Nunito"/>
                <a:ea typeface="+mn-ea"/>
                <a:cs typeface="+mn-cs"/>
              </a:rPr>
              <a:t> dan AI, </a:t>
            </a:r>
            <a:r>
              <a:rPr kumimoji="0" lang="en-US" sz="2800" i="0" u="none" strike="noStrike" kern="1200" cap="none" spc="0" normalizeH="0" baseline="0" noProof="0" dirty="0" err="1">
                <a:ln>
                  <a:noFill/>
                </a:ln>
                <a:effectLst/>
                <a:uLnTx/>
                <a:uFillTx/>
                <a:latin typeface="Nunito"/>
                <a:ea typeface="+mn-ea"/>
                <a:cs typeface="+mn-cs"/>
              </a:rPr>
              <a:t>pengembangan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keterampilan</a:t>
            </a:r>
            <a:r>
              <a:rPr kumimoji="0" lang="en-US" sz="2800" i="0" u="none" strike="noStrike" kern="1200" cap="none" spc="0" normalizeH="0" baseline="0" noProof="0" dirty="0">
                <a:ln>
                  <a:noFill/>
                </a:ln>
                <a:effectLst/>
                <a:uLnTx/>
                <a:uFillTx/>
                <a:latin typeface="Nunito"/>
                <a:ea typeface="+mn-ea"/>
                <a:cs typeface="+mn-cs"/>
              </a:rPr>
              <a:t> yang </a:t>
            </a:r>
            <a:r>
              <a:rPr kumimoji="0" lang="en-US" sz="2800" i="0" u="none" strike="noStrike" kern="1200" cap="none" spc="0" normalizeH="0" baseline="0" noProof="0" dirty="0" err="1">
                <a:ln>
                  <a:noFill/>
                </a:ln>
                <a:effectLst/>
                <a:uLnTx/>
                <a:uFillTx/>
                <a:latin typeface="Nunito"/>
                <a:ea typeface="+mn-ea"/>
                <a:cs typeface="+mn-cs"/>
              </a:rPr>
              <a:t>relevan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inovasi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regulasi</a:t>
            </a:r>
            <a:r>
              <a:rPr kumimoji="0" lang="en-US" sz="2800" i="0" u="none" strike="noStrike" kern="1200" cap="none" spc="0" normalizeH="0" baseline="0" noProof="0" dirty="0">
                <a:ln>
                  <a:noFill/>
                </a:ln>
                <a:effectLst/>
                <a:uLnTx/>
                <a:uFillTx/>
                <a:latin typeface="Nunito"/>
                <a:ea typeface="+mn-ea"/>
                <a:cs typeface="+mn-cs"/>
              </a:rPr>
              <a:t> yang </a:t>
            </a:r>
            <a:r>
              <a:rPr kumimoji="0" lang="en-US" sz="2800" i="0" u="none" strike="noStrike" kern="1200" cap="none" spc="0" normalizeH="0" baseline="0" noProof="0" dirty="0" err="1">
                <a:ln>
                  <a:noFill/>
                </a:ln>
                <a:effectLst/>
                <a:uLnTx/>
                <a:uFillTx/>
                <a:latin typeface="Nunito"/>
                <a:ea typeface="+mn-ea"/>
                <a:cs typeface="+mn-cs"/>
              </a:rPr>
              <a:t>adil</a:t>
            </a:r>
            <a:r>
              <a:rPr kumimoji="0" lang="en-US" sz="2800" i="0" u="none" strike="noStrike" kern="1200" cap="none" spc="0" normalizeH="0" baseline="0" noProof="0" dirty="0">
                <a:ln>
                  <a:noFill/>
                </a:ln>
                <a:effectLst/>
                <a:uLnTx/>
                <a:uFillTx/>
                <a:latin typeface="Nunito"/>
                <a:ea typeface="+mn-ea"/>
                <a:cs typeface="+mn-cs"/>
              </a:rPr>
              <a:t>, dan </a:t>
            </a:r>
            <a:r>
              <a:rPr kumimoji="0" lang="en-US" sz="2800" i="0" u="none" strike="noStrike" kern="1200" cap="none" spc="0" normalizeH="0" baseline="0" noProof="0" dirty="0" err="1">
                <a:ln>
                  <a:noFill/>
                </a:ln>
                <a:effectLst/>
                <a:uLnTx/>
                <a:uFillTx/>
                <a:latin typeface="Nunito"/>
                <a:ea typeface="+mn-ea"/>
                <a:cs typeface="+mn-cs"/>
              </a:rPr>
              <a:t>kesadaran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masyarakat</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untuk</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menghadapi</a:t>
            </a:r>
            <a:r>
              <a:rPr kumimoji="0" lang="en-US" sz="2800" i="0" u="none" strike="noStrike" kern="1200" cap="none" spc="0" normalizeH="0" baseline="0" noProof="0" dirty="0">
                <a:ln>
                  <a:noFill/>
                </a:ln>
                <a:effectLst/>
                <a:uLnTx/>
                <a:uFillTx/>
                <a:latin typeface="Nunito"/>
                <a:ea typeface="+mn-ea"/>
                <a:cs typeface="+mn-cs"/>
              </a:rPr>
              <a:t> era AI </a:t>
            </a:r>
            <a:r>
              <a:rPr kumimoji="0" lang="en-US" sz="2800" i="0" u="none" strike="noStrike" kern="1200" cap="none" spc="0" normalizeH="0" baseline="0" noProof="0" dirty="0" err="1">
                <a:ln>
                  <a:noFill/>
                </a:ln>
                <a:effectLst/>
                <a:uLnTx/>
                <a:uFillTx/>
                <a:latin typeface="Nunito"/>
                <a:ea typeface="+mn-ea"/>
                <a:cs typeface="+mn-cs"/>
              </a:rPr>
              <a:t>ini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Penting</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untuk</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menjaga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keseimbangan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antara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manfaat</a:t>
            </a:r>
            <a:r>
              <a:rPr kumimoji="0" lang="en-US" sz="2800" i="0" u="none" strike="noStrike" kern="1200" cap="none" spc="0" normalizeH="0" baseline="0" noProof="0" dirty="0">
                <a:ln>
                  <a:noFill/>
                </a:ln>
                <a:effectLst/>
                <a:uLnTx/>
                <a:uFillTx/>
                <a:latin typeface="Nunito"/>
                <a:ea typeface="+mn-ea"/>
                <a:cs typeface="+mn-cs"/>
              </a:rPr>
              <a:t> dan </a:t>
            </a:r>
            <a:r>
              <a:rPr kumimoji="0" lang="en-US" sz="2800" i="0" u="none" strike="noStrike" kern="1200" cap="none" spc="0" normalizeH="0" baseline="0" noProof="0" dirty="0" err="1">
                <a:ln>
                  <a:noFill/>
                </a:ln>
                <a:effectLst/>
                <a:uLnTx/>
                <a:uFillTx/>
                <a:latin typeface="Nunito"/>
                <a:ea typeface="+mn-ea"/>
                <a:cs typeface="+mn-cs"/>
              </a:rPr>
              <a:t>risiko</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teknologi</a:t>
            </a:r>
            <a:r>
              <a:rPr kumimoji="0" lang="en-US" sz="2800" i="0" u="none" strike="noStrike" kern="1200" cap="none" spc="0" normalizeH="0" baseline="0" noProof="0" dirty="0">
                <a:ln>
                  <a:noFill/>
                </a:ln>
                <a:effectLst/>
                <a:uLnTx/>
                <a:uFillTx/>
                <a:latin typeface="Nunito"/>
                <a:ea typeface="+mn-ea"/>
                <a:cs typeface="+mn-cs"/>
              </a:rPr>
              <a:t> AI, </a:t>
            </a:r>
            <a:r>
              <a:rPr kumimoji="0" lang="en-US" sz="2800" i="0" u="none" strike="noStrike" kern="1200" cap="none" spc="0" normalizeH="0" baseline="0" noProof="0" dirty="0" err="1">
                <a:ln>
                  <a:noFill/>
                </a:ln>
                <a:effectLst/>
                <a:uLnTx/>
                <a:uFillTx/>
                <a:latin typeface="Nunito"/>
                <a:ea typeface="+mn-ea"/>
                <a:cs typeface="+mn-cs"/>
              </a:rPr>
              <a:t>dengan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memperhatikan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aspek</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privasi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etika</a:t>
            </a:r>
            <a:r>
              <a:rPr kumimoji="0" lang="en-US" sz="2800" i="0" u="none" strike="noStrike" kern="1200" cap="none" spc="0" normalizeH="0" baseline="0" noProof="0" dirty="0">
                <a:ln>
                  <a:noFill/>
                </a:ln>
                <a:effectLst/>
                <a:uLnTx/>
                <a:uFillTx/>
                <a:latin typeface="Nunito"/>
                <a:ea typeface="+mn-ea"/>
                <a:cs typeface="+mn-cs"/>
              </a:rPr>
              <a:t>, dan </a:t>
            </a:r>
            <a:r>
              <a:rPr kumimoji="0" lang="en-US" sz="2800" i="0" u="none" strike="noStrike" kern="1200" cap="none" spc="0" normalizeH="0" baseline="0" noProof="0" dirty="0" err="1">
                <a:ln>
                  <a:noFill/>
                </a:ln>
                <a:effectLst/>
                <a:uLnTx/>
                <a:uFillTx/>
                <a:latin typeface="Nunito"/>
                <a:ea typeface="+mn-ea"/>
                <a:cs typeface="+mn-cs"/>
              </a:rPr>
              <a:t>dampak</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sosialnya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Selain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itu</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nilai-nilai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humanis</a:t>
            </a:r>
            <a:r>
              <a:rPr kumimoji="0" lang="en-US" sz="2800" i="0" u="none" strike="noStrike" kern="1200" cap="none" spc="0" normalizeH="0" baseline="0" noProof="0" dirty="0">
                <a:ln>
                  <a:noFill/>
                </a:ln>
                <a:effectLst/>
                <a:uLnTx/>
                <a:uFillTx/>
                <a:latin typeface="Nunito"/>
                <a:ea typeface="+mn-ea"/>
                <a:cs typeface="+mn-cs"/>
              </a:rPr>
              <a:t> dan </a:t>
            </a:r>
            <a:r>
              <a:rPr kumimoji="0" lang="en-US" sz="2800" i="0" u="none" strike="noStrike" kern="1200" cap="none" spc="0" normalizeH="0" baseline="0" noProof="0" dirty="0" err="1">
                <a:ln>
                  <a:noFill/>
                </a:ln>
                <a:effectLst/>
                <a:uLnTx/>
                <a:uFillTx/>
                <a:latin typeface="Nunito"/>
                <a:ea typeface="+mn-ea"/>
                <a:cs typeface="+mn-cs"/>
              </a:rPr>
              <a:t>etis</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dalam</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pekerjaan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manusia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harus</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dijaga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sambil</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menghormati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keragaman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budaya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nilai</a:t>
            </a:r>
            <a:r>
              <a:rPr kumimoji="0" lang="en-US" sz="2800" i="0" u="none" strike="noStrike" kern="1200" cap="none" spc="0" normalizeH="0" baseline="0" noProof="0" dirty="0">
                <a:ln>
                  <a:noFill/>
                </a:ln>
                <a:effectLst/>
                <a:uLnTx/>
                <a:uFillTx/>
                <a:latin typeface="Nunito"/>
                <a:ea typeface="+mn-ea"/>
                <a:cs typeface="+mn-cs"/>
              </a:rPr>
              <a:t>, dan </a:t>
            </a:r>
            <a:r>
              <a:rPr kumimoji="0" lang="en-US" sz="2800" i="0" u="none" strike="noStrike" kern="1200" cap="none" spc="0" normalizeH="0" baseline="0" noProof="0" dirty="0" err="1">
                <a:ln>
                  <a:noFill/>
                </a:ln>
                <a:effectLst/>
                <a:uLnTx/>
                <a:uFillTx/>
                <a:latin typeface="Nunito"/>
                <a:ea typeface="+mn-ea"/>
                <a:cs typeface="+mn-cs"/>
              </a:rPr>
              <a:t>identitas</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pekerja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manusia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Dengan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pendekatan</a:t>
            </a:r>
            <a:r>
              <a:rPr kumimoji="0" lang="en-US" sz="2800" i="0" u="none" strike="noStrike" kern="1200" cap="none" spc="0" normalizeH="0" baseline="0" noProof="0" dirty="0">
                <a:ln>
                  <a:noFill/>
                </a:ln>
                <a:effectLst/>
                <a:uLnTx/>
                <a:uFillTx/>
                <a:latin typeface="Nunito"/>
                <a:ea typeface="+mn-ea"/>
                <a:cs typeface="+mn-cs"/>
              </a:rPr>
              <a:t> yang </a:t>
            </a:r>
            <a:r>
              <a:rPr kumimoji="0" lang="en-US" sz="2800" i="0" u="none" strike="noStrike" kern="1200" cap="none" spc="0" normalizeH="0" baseline="0" noProof="0" dirty="0" err="1">
                <a:ln>
                  <a:noFill/>
                </a:ln>
                <a:effectLst/>
                <a:uLnTx/>
                <a:uFillTx/>
                <a:latin typeface="Nunito"/>
                <a:ea typeface="+mn-ea"/>
                <a:cs typeface="+mn-cs"/>
              </a:rPr>
              <a:t>bijaksana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manusia</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dapat</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memaksimalkan</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potensi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positif</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teknologi</a:t>
            </a:r>
            <a:r>
              <a:rPr kumimoji="0" lang="en-US" sz="2800" i="0" u="none" strike="noStrike" kern="1200" cap="none" spc="0" normalizeH="0" baseline="0" noProof="0" dirty="0">
                <a:ln>
                  <a:noFill/>
                </a:ln>
                <a:effectLst/>
                <a:uLnTx/>
                <a:uFillTx/>
                <a:latin typeface="Nunito"/>
                <a:ea typeface="+mn-ea"/>
                <a:cs typeface="+mn-cs"/>
              </a:rPr>
              <a:t> AI </a:t>
            </a:r>
            <a:r>
              <a:rPr kumimoji="0" lang="en-US" sz="2800" i="0" u="none" strike="noStrike" kern="1200" cap="none" spc="0" normalizeH="0" baseline="0" noProof="0" dirty="0" err="1">
                <a:ln>
                  <a:noFill/>
                </a:ln>
                <a:effectLst/>
                <a:uLnTx/>
                <a:uFillTx/>
                <a:latin typeface="Nunito"/>
                <a:ea typeface="+mn-ea"/>
                <a:cs typeface="+mn-cs"/>
              </a:rPr>
              <a:t>sambil</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mengatasi</a:t>
            </a:r>
            <a:r>
              <a:rPr kumimoji="0" lang="en-US" sz="2800" i="0" u="none" strike="noStrike" kern="1200" cap="none" spc="0" normalizeH="0" baseline="0" noProof="0" dirty="0">
                <a:ln>
                  <a:noFill/>
                </a:ln>
                <a:effectLst/>
                <a:uLnTx/>
                <a:uFillTx/>
                <a:latin typeface="Nunito"/>
                <a:ea typeface="+mn-ea"/>
                <a:cs typeface="+mn-cs"/>
              </a:rPr>
              <a:t> </a:t>
            </a:r>
            <a:r>
              <a:rPr kumimoji="0" lang="en-US" sz="2800" i="0" u="none" strike="noStrike" kern="1200" cap="none" spc="0" normalizeH="0" baseline="0" noProof="0" dirty="0" err="1">
                <a:ln>
                  <a:noFill/>
                </a:ln>
                <a:effectLst/>
                <a:uLnTx/>
                <a:uFillTx/>
                <a:latin typeface="Nunito"/>
                <a:ea typeface="+mn-ea"/>
                <a:cs typeface="+mn-cs"/>
              </a:rPr>
              <a:t>tantangan</a:t>
            </a:r>
            <a:r>
              <a:rPr kumimoji="0" lang="en-US" sz="2800" i="0" u="none" strike="noStrike" kern="1200" cap="none" spc="0" normalizeH="0" baseline="0" noProof="0" dirty="0">
                <a:ln>
                  <a:noFill/>
                </a:ln>
                <a:effectLst/>
                <a:uLnTx/>
                <a:uFillTx/>
                <a:latin typeface="Nunito"/>
                <a:ea typeface="+mn-ea"/>
                <a:cs typeface="+mn-cs"/>
              </a:rPr>
              <a:t> yang </a:t>
            </a:r>
            <a:r>
              <a:rPr kumimoji="0" lang="en-US" sz="2800" i="0" u="none" strike="noStrike" kern="1200" cap="none" spc="0" normalizeH="0" baseline="0" noProof="0" dirty="0" err="1">
                <a:ln>
                  <a:noFill/>
                </a:ln>
                <a:effectLst/>
                <a:uLnTx/>
                <a:uFillTx/>
                <a:latin typeface="Nunito"/>
                <a:ea typeface="+mn-ea"/>
                <a:cs typeface="+mn-cs"/>
              </a:rPr>
              <a:t>muncul</a:t>
            </a:r>
            <a:r>
              <a:rPr kumimoji="0" lang="en-US" sz="2800" i="0" u="none" strike="noStrike" kern="1200" cap="none" spc="0" normalizeH="0" baseline="0" noProof="0" dirty="0">
                <a:ln>
                  <a:noFill/>
                </a:ln>
                <a:effectLst/>
                <a:uLnTx/>
                <a:uFillTx/>
                <a:latin typeface="Nunito"/>
                <a:ea typeface="+mn-ea"/>
                <a:cs typeface="+mn-cs"/>
              </a:rPr>
              <a:t> di era digital </a:t>
            </a:r>
            <a:r>
              <a:rPr kumimoji="0" lang="en-US" sz="2800" i="0" u="none" strike="noStrike" kern="1200" cap="none" spc="0" normalizeH="0" baseline="0" noProof="0" dirty="0" err="1">
                <a:ln>
                  <a:noFill/>
                </a:ln>
                <a:effectLst/>
                <a:uLnTx/>
                <a:uFillTx/>
                <a:latin typeface="Nunito"/>
                <a:ea typeface="+mn-ea"/>
                <a:cs typeface="+mn-cs"/>
              </a:rPr>
              <a:t>ini</a:t>
            </a:r>
            <a:r>
              <a:rPr kumimoji="0" lang="en-US" sz="2800" i="0" u="none" strike="noStrike" kern="1200" cap="none" spc="0" normalizeH="0" baseline="0" noProof="0" dirty="0">
                <a:ln>
                  <a:noFill/>
                </a:ln>
                <a:effectLst/>
                <a:uLnTx/>
                <a:uFillTx/>
                <a:latin typeface="Nunito"/>
                <a:ea typeface="+mn-ea"/>
                <a:cs typeface="+mn-cs"/>
              </a:rPr>
              <a:t>.</a:t>
            </a:r>
          </a:p>
        </p:txBody>
      </p:sp>
      <p:sp>
        <p:nvSpPr>
          <p:cNvPr id="8" name="TextBox 8"/>
          <p:cNvSpPr txBox="1"/>
          <p:nvPr/>
        </p:nvSpPr>
        <p:spPr>
          <a:xfrm>
            <a:off x="4982233" y="37462"/>
            <a:ext cx="8323535" cy="1522853"/>
          </a:xfrm>
          <a:prstGeom prst="rect">
            <a:avLst/>
          </a:prstGeom>
        </p:spPr>
        <p:txBody>
          <a:bodyPr lIns="0" tIns="0" rIns="0" bIns="0" rtlCol="0" anchor="t">
            <a:spAutoFit/>
          </a:bodyPr>
          <a:lstStyle/>
          <a:p>
            <a:pPr marL="0" marR="0" lvl="0" indent="0" algn="ctr" defTabSz="914400" rtl="0" eaLnBrk="1" fontAlgn="auto" latinLnBrk="0" hangingPunct="1">
              <a:lnSpc>
                <a:spcPts val="13089"/>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2F72B1"/>
                </a:solidFill>
                <a:effectLst/>
                <a:uLnTx/>
                <a:uFillTx/>
                <a:latin typeface="TT Masters"/>
                <a:ea typeface="+mn-ea"/>
                <a:cs typeface="+mn-cs"/>
              </a:rPr>
              <a:t>Kesimpulan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30382" flipH="1">
            <a:off x="586247" y="4755820"/>
            <a:ext cx="1330227" cy="1429711"/>
          </a:xfrm>
          <a:custGeom>
            <a:avLst/>
            <a:gdLst/>
            <a:ahLst/>
            <a:cxnLst/>
            <a:rect l="l" t="t" r="r" b="b"/>
            <a:pathLst>
              <a:path w="1330227" h="1429711">
                <a:moveTo>
                  <a:pt x="1330227" y="0"/>
                </a:moveTo>
                <a:lnTo>
                  <a:pt x="0" y="0"/>
                </a:lnTo>
                <a:lnTo>
                  <a:pt x="0" y="1429711"/>
                </a:lnTo>
                <a:lnTo>
                  <a:pt x="1330227" y="1429711"/>
                </a:lnTo>
                <a:lnTo>
                  <a:pt x="13302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3132653" y="8321381"/>
            <a:ext cx="2029494" cy="2008354"/>
          </a:xfrm>
          <a:custGeom>
            <a:avLst/>
            <a:gdLst/>
            <a:ahLst/>
            <a:cxnLst/>
            <a:rect l="l" t="t" r="r" b="b"/>
            <a:pathLst>
              <a:path w="2029494" h="2008354">
                <a:moveTo>
                  <a:pt x="0" y="0"/>
                </a:moveTo>
                <a:lnTo>
                  <a:pt x="2029494" y="0"/>
                </a:lnTo>
                <a:lnTo>
                  <a:pt x="2029494" y="2008353"/>
                </a:lnTo>
                <a:lnTo>
                  <a:pt x="0" y="20083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5922249" y="2833149"/>
            <a:ext cx="1697509" cy="1904638"/>
          </a:xfrm>
          <a:custGeom>
            <a:avLst/>
            <a:gdLst/>
            <a:ahLst/>
            <a:cxnLst/>
            <a:rect l="l" t="t" r="r" b="b"/>
            <a:pathLst>
              <a:path w="1697509" h="1904638">
                <a:moveTo>
                  <a:pt x="0" y="0"/>
                </a:moveTo>
                <a:lnTo>
                  <a:pt x="1697509" y="0"/>
                </a:lnTo>
                <a:lnTo>
                  <a:pt x="1697509" y="1904638"/>
                </a:lnTo>
                <a:lnTo>
                  <a:pt x="0" y="19046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543567">
            <a:off x="12306627" y="8457378"/>
            <a:ext cx="1817445" cy="1136729"/>
          </a:xfrm>
          <a:custGeom>
            <a:avLst/>
            <a:gdLst/>
            <a:ahLst/>
            <a:cxnLst/>
            <a:rect l="l" t="t" r="r" b="b"/>
            <a:pathLst>
              <a:path w="1817445" h="1136729">
                <a:moveTo>
                  <a:pt x="0" y="0"/>
                </a:moveTo>
                <a:lnTo>
                  <a:pt x="1817446" y="0"/>
                </a:lnTo>
                <a:lnTo>
                  <a:pt x="1817446" y="1136729"/>
                </a:lnTo>
                <a:lnTo>
                  <a:pt x="0" y="11367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rot="582271">
            <a:off x="14506972" y="6301471"/>
            <a:ext cx="1124828" cy="1221532"/>
          </a:xfrm>
          <a:custGeom>
            <a:avLst/>
            <a:gdLst/>
            <a:ahLst/>
            <a:cxnLst/>
            <a:rect l="l" t="t" r="r" b="b"/>
            <a:pathLst>
              <a:path w="1124828" h="1221532">
                <a:moveTo>
                  <a:pt x="0" y="0"/>
                </a:moveTo>
                <a:lnTo>
                  <a:pt x="1124828" y="0"/>
                </a:lnTo>
                <a:lnTo>
                  <a:pt x="1124828" y="1221533"/>
                </a:lnTo>
                <a:lnTo>
                  <a:pt x="0" y="12215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068163" y="698505"/>
            <a:ext cx="2128980" cy="1815843"/>
          </a:xfrm>
          <a:custGeom>
            <a:avLst/>
            <a:gdLst/>
            <a:ahLst/>
            <a:cxnLst/>
            <a:rect l="l" t="t" r="r" b="b"/>
            <a:pathLst>
              <a:path w="2128980" h="1815843">
                <a:moveTo>
                  <a:pt x="0" y="0"/>
                </a:moveTo>
                <a:lnTo>
                  <a:pt x="2128980" y="0"/>
                </a:lnTo>
                <a:lnTo>
                  <a:pt x="2128980" y="1815842"/>
                </a:lnTo>
                <a:lnTo>
                  <a:pt x="0" y="18158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7192573" y="5342729"/>
            <a:ext cx="3687771" cy="3500030"/>
          </a:xfrm>
          <a:custGeom>
            <a:avLst/>
            <a:gdLst/>
            <a:ahLst/>
            <a:cxnLst/>
            <a:rect l="l" t="t" r="r" b="b"/>
            <a:pathLst>
              <a:path w="3687771" h="3500030">
                <a:moveTo>
                  <a:pt x="0" y="0"/>
                </a:moveTo>
                <a:lnTo>
                  <a:pt x="3687771" y="0"/>
                </a:lnTo>
                <a:lnTo>
                  <a:pt x="3687771" y="3500029"/>
                </a:lnTo>
                <a:lnTo>
                  <a:pt x="0" y="35000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5447099" y="6318589"/>
            <a:ext cx="1233016" cy="1548308"/>
          </a:xfrm>
          <a:custGeom>
            <a:avLst/>
            <a:gdLst/>
            <a:ahLst/>
            <a:cxnLst/>
            <a:rect l="l" t="t" r="r" b="b"/>
            <a:pathLst>
              <a:path w="1233016" h="1548308">
                <a:moveTo>
                  <a:pt x="0" y="0"/>
                </a:moveTo>
                <a:lnTo>
                  <a:pt x="1233016" y="0"/>
                </a:lnTo>
                <a:lnTo>
                  <a:pt x="1233016" y="1548309"/>
                </a:lnTo>
                <a:lnTo>
                  <a:pt x="0" y="154830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a:off x="14823723" y="439466"/>
            <a:ext cx="1805967" cy="850446"/>
          </a:xfrm>
          <a:custGeom>
            <a:avLst/>
            <a:gdLst/>
            <a:ahLst/>
            <a:cxnLst/>
            <a:rect l="l" t="t" r="r" b="b"/>
            <a:pathLst>
              <a:path w="1805967" h="850446">
                <a:moveTo>
                  <a:pt x="0" y="0"/>
                </a:moveTo>
                <a:lnTo>
                  <a:pt x="1805968" y="0"/>
                </a:lnTo>
                <a:lnTo>
                  <a:pt x="1805968" y="850446"/>
                </a:lnTo>
                <a:lnTo>
                  <a:pt x="0" y="85044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a:off x="11782769" y="6399403"/>
            <a:ext cx="445700" cy="512835"/>
          </a:xfrm>
          <a:custGeom>
            <a:avLst/>
            <a:gdLst/>
            <a:ahLst/>
            <a:cxnLst/>
            <a:rect l="l" t="t" r="r" b="b"/>
            <a:pathLst>
              <a:path w="445700" h="512835">
                <a:moveTo>
                  <a:pt x="0" y="0"/>
                </a:moveTo>
                <a:lnTo>
                  <a:pt x="445700" y="0"/>
                </a:lnTo>
                <a:lnTo>
                  <a:pt x="445700" y="512835"/>
                </a:lnTo>
                <a:lnTo>
                  <a:pt x="0" y="51283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a:off x="8734351" y="594685"/>
            <a:ext cx="604216" cy="695227"/>
          </a:xfrm>
          <a:custGeom>
            <a:avLst/>
            <a:gdLst/>
            <a:ahLst/>
            <a:cxnLst/>
            <a:rect l="l" t="t" r="r" b="b"/>
            <a:pathLst>
              <a:path w="604216" h="695227">
                <a:moveTo>
                  <a:pt x="0" y="0"/>
                </a:moveTo>
                <a:lnTo>
                  <a:pt x="604215" y="0"/>
                </a:lnTo>
                <a:lnTo>
                  <a:pt x="604215" y="695227"/>
                </a:lnTo>
                <a:lnTo>
                  <a:pt x="0" y="69522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p:cNvSpPr/>
          <p:nvPr/>
        </p:nvSpPr>
        <p:spPr>
          <a:xfrm rot="-6614298">
            <a:off x="2997970" y="3888030"/>
            <a:ext cx="2055426" cy="747428"/>
          </a:xfrm>
          <a:custGeom>
            <a:avLst/>
            <a:gdLst/>
            <a:ahLst/>
            <a:cxnLst/>
            <a:rect l="l" t="t" r="r" b="b"/>
            <a:pathLst>
              <a:path w="2055426" h="747428">
                <a:moveTo>
                  <a:pt x="0" y="0"/>
                </a:moveTo>
                <a:lnTo>
                  <a:pt x="2055426" y="0"/>
                </a:lnTo>
                <a:lnTo>
                  <a:pt x="2055426" y="747427"/>
                </a:lnTo>
                <a:lnTo>
                  <a:pt x="0" y="74742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4"/>
          <p:cNvSpPr/>
          <p:nvPr/>
        </p:nvSpPr>
        <p:spPr>
          <a:xfrm rot="4618423">
            <a:off x="13200269" y="2326253"/>
            <a:ext cx="2055426" cy="747428"/>
          </a:xfrm>
          <a:custGeom>
            <a:avLst/>
            <a:gdLst/>
            <a:ahLst/>
            <a:cxnLst/>
            <a:rect l="l" t="t" r="r" b="b"/>
            <a:pathLst>
              <a:path w="2055426" h="747428">
                <a:moveTo>
                  <a:pt x="0" y="0"/>
                </a:moveTo>
                <a:lnTo>
                  <a:pt x="2055426" y="0"/>
                </a:lnTo>
                <a:lnTo>
                  <a:pt x="2055426" y="747428"/>
                </a:lnTo>
                <a:lnTo>
                  <a:pt x="0" y="74742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4673480" y="2006859"/>
            <a:ext cx="8941040" cy="2610615"/>
          </a:xfrm>
          <a:prstGeom prst="rect">
            <a:avLst/>
          </a:prstGeom>
        </p:spPr>
        <p:txBody>
          <a:bodyPr lIns="0" tIns="0" rIns="0" bIns="0" rtlCol="0" anchor="t">
            <a:spAutoFit/>
          </a:bodyPr>
          <a:lstStyle/>
          <a:p>
            <a:pPr marL="0" marR="0" lvl="0" indent="0" algn="ctr" defTabSz="914400" rtl="0" eaLnBrk="1" fontAlgn="auto" latinLnBrk="0" hangingPunct="1">
              <a:lnSpc>
                <a:spcPts val="9018"/>
              </a:lnSpc>
              <a:spcBef>
                <a:spcPts val="0"/>
              </a:spcBef>
              <a:spcAft>
                <a:spcPts val="0"/>
              </a:spcAft>
              <a:buClrTx/>
              <a:buSzTx/>
              <a:buFontTx/>
              <a:buNone/>
              <a:tabLst/>
              <a:defRPr/>
            </a:pPr>
            <a:r>
              <a:rPr kumimoji="0" lang="en-US" sz="10020" b="0" i="0" u="none" strike="noStrike" kern="1200" cap="none" spc="0" normalizeH="0" baseline="0" noProof="0">
                <a:ln>
                  <a:noFill/>
                </a:ln>
                <a:solidFill>
                  <a:srgbClr val="FFFFFF"/>
                </a:solidFill>
                <a:effectLst/>
                <a:uLnTx/>
                <a:uFillTx/>
                <a:latin typeface="Gaegu Bold"/>
                <a:ea typeface="+mn-ea"/>
                <a:cs typeface="+mn-cs"/>
              </a:rPr>
              <a:t>Thank you for</a:t>
            </a:r>
          </a:p>
          <a:p>
            <a:pPr marL="0" marR="0" lvl="0" indent="0" algn="ctr" defTabSz="914400" rtl="0" eaLnBrk="1" fontAlgn="auto" latinLnBrk="0" hangingPunct="1">
              <a:lnSpc>
                <a:spcPts val="9018"/>
              </a:lnSpc>
              <a:spcBef>
                <a:spcPts val="0"/>
              </a:spcBef>
              <a:spcAft>
                <a:spcPts val="0"/>
              </a:spcAft>
              <a:buClrTx/>
              <a:buSzTx/>
              <a:buFontTx/>
              <a:buNone/>
              <a:tabLst/>
              <a:defRPr/>
            </a:pPr>
            <a:r>
              <a:rPr kumimoji="0" lang="en-US" sz="10020" b="0" i="0" u="none" strike="noStrike" kern="1200" cap="none" spc="0" normalizeH="0" baseline="0" noProof="0">
                <a:ln>
                  <a:noFill/>
                </a:ln>
                <a:solidFill>
                  <a:srgbClr val="FFFFFF"/>
                </a:solidFill>
                <a:effectLst/>
                <a:uLnTx/>
                <a:uFillTx/>
                <a:latin typeface="Gaegu Bold"/>
                <a:ea typeface="+mn-ea"/>
                <a:cs typeface="+mn-cs"/>
              </a:rPr>
              <a:t>your time!</a:t>
            </a:r>
          </a:p>
        </p:txBody>
      </p:sp>
      <p:sp>
        <p:nvSpPr>
          <p:cNvPr id="16" name="TextBox 16"/>
          <p:cNvSpPr txBox="1"/>
          <p:nvPr/>
        </p:nvSpPr>
        <p:spPr>
          <a:xfrm>
            <a:off x="7626450" y="6070755"/>
            <a:ext cx="2927967" cy="1266799"/>
          </a:xfrm>
          <a:prstGeom prst="rect">
            <a:avLst/>
          </a:prstGeom>
        </p:spPr>
        <p:txBody>
          <a:bodyPr lIns="0" tIns="0" rIns="0" bIns="0" rtlCol="0" anchor="t">
            <a:spAutoFit/>
          </a:bodyPr>
          <a:lstStyle/>
          <a:p>
            <a:pPr marL="0" marR="0" lvl="0" indent="0" algn="ctr" defTabSz="914400" rtl="0" eaLnBrk="1" fontAlgn="auto" latinLnBrk="0" hangingPunct="1">
              <a:lnSpc>
                <a:spcPts val="4680"/>
              </a:lnSpc>
              <a:spcBef>
                <a:spcPts val="0"/>
              </a:spcBef>
              <a:spcAft>
                <a:spcPts val="0"/>
              </a:spcAft>
              <a:buClrTx/>
              <a:buSzTx/>
              <a:buFontTx/>
              <a:buNone/>
              <a:tabLst/>
              <a:defRPr/>
            </a:pPr>
            <a:r>
              <a:rPr kumimoji="0" lang="en-US" sz="3900" b="0" i="0" u="none" strike="noStrike" kern="1200" cap="none" spc="0" normalizeH="0" baseline="0" noProof="0">
                <a:ln>
                  <a:noFill/>
                </a:ln>
                <a:solidFill>
                  <a:srgbClr val="FFFFFF"/>
                </a:solidFill>
                <a:effectLst/>
                <a:uLnTx/>
                <a:uFillTx/>
                <a:latin typeface="Gaegu"/>
                <a:ea typeface="+mn-ea"/>
                <a:cs typeface="+mn-cs"/>
              </a:rPr>
              <a:t>Have a</a:t>
            </a:r>
          </a:p>
          <a:p>
            <a:pPr marL="0" marR="0" lvl="0" indent="0" algn="ctr" defTabSz="914400" rtl="0" eaLnBrk="1" fontAlgn="auto" latinLnBrk="0" hangingPunct="1">
              <a:lnSpc>
                <a:spcPts val="4680"/>
              </a:lnSpc>
              <a:spcBef>
                <a:spcPts val="0"/>
              </a:spcBef>
              <a:spcAft>
                <a:spcPts val="0"/>
              </a:spcAft>
              <a:buClrTx/>
              <a:buSzTx/>
              <a:buFontTx/>
              <a:buNone/>
              <a:tabLst/>
              <a:defRPr/>
            </a:pPr>
            <a:r>
              <a:rPr kumimoji="0" lang="en-US" sz="3900" b="0" i="0" u="none" strike="noStrike" kern="1200" cap="none" spc="0" normalizeH="0" baseline="0" noProof="0">
                <a:ln>
                  <a:noFill/>
                </a:ln>
                <a:solidFill>
                  <a:srgbClr val="FFFFFF"/>
                </a:solidFill>
                <a:effectLst/>
                <a:uLnTx/>
                <a:uFillTx/>
                <a:latin typeface="Gaegu"/>
                <a:ea typeface="+mn-ea"/>
                <a:cs typeface="+mn-cs"/>
              </a:rPr>
              <a:t>good day!</a:t>
            </a:r>
          </a:p>
        </p:txBody>
      </p:sp>
      <p:sp>
        <p:nvSpPr>
          <p:cNvPr id="17" name="Freeform 17"/>
          <p:cNvSpPr/>
          <p:nvPr/>
        </p:nvSpPr>
        <p:spPr>
          <a:xfrm rot="659368">
            <a:off x="16044655" y="8321381"/>
            <a:ext cx="1181884" cy="1397927"/>
          </a:xfrm>
          <a:custGeom>
            <a:avLst/>
            <a:gdLst/>
            <a:ahLst/>
            <a:cxnLst/>
            <a:rect l="l" t="t" r="r" b="b"/>
            <a:pathLst>
              <a:path w="1181884" h="1397927">
                <a:moveTo>
                  <a:pt x="0" y="0"/>
                </a:moveTo>
                <a:lnTo>
                  <a:pt x="1181884" y="0"/>
                </a:lnTo>
                <a:lnTo>
                  <a:pt x="1181884" y="1397927"/>
                </a:lnTo>
                <a:lnTo>
                  <a:pt x="0" y="139792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8"/>
          <p:cNvSpPr/>
          <p:nvPr/>
        </p:nvSpPr>
        <p:spPr>
          <a:xfrm rot="-561618">
            <a:off x="-1100719" y="2385638"/>
            <a:ext cx="2660878" cy="895023"/>
          </a:xfrm>
          <a:custGeom>
            <a:avLst/>
            <a:gdLst/>
            <a:ahLst/>
            <a:cxnLst/>
            <a:rect l="l" t="t" r="r" b="b"/>
            <a:pathLst>
              <a:path w="2660878" h="895023">
                <a:moveTo>
                  <a:pt x="0" y="0"/>
                </a:moveTo>
                <a:lnTo>
                  <a:pt x="2660878" y="0"/>
                </a:lnTo>
                <a:lnTo>
                  <a:pt x="2660878" y="895022"/>
                </a:lnTo>
                <a:lnTo>
                  <a:pt x="0" y="89502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9"/>
          <p:cNvSpPr/>
          <p:nvPr/>
        </p:nvSpPr>
        <p:spPr>
          <a:xfrm rot="-190345">
            <a:off x="-531091" y="7636486"/>
            <a:ext cx="2051064" cy="331899"/>
          </a:xfrm>
          <a:custGeom>
            <a:avLst/>
            <a:gdLst/>
            <a:ahLst/>
            <a:cxnLst/>
            <a:rect l="l" t="t" r="r" b="b"/>
            <a:pathLst>
              <a:path w="2051064" h="331899">
                <a:moveTo>
                  <a:pt x="0" y="0"/>
                </a:moveTo>
                <a:lnTo>
                  <a:pt x="2051064" y="0"/>
                </a:lnTo>
                <a:lnTo>
                  <a:pt x="2051064" y="331899"/>
                </a:lnTo>
                <a:lnTo>
                  <a:pt x="0" y="331899"/>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773</Words>
  <Application>Microsoft Office PowerPoint</Application>
  <PresentationFormat>Custom</PresentationFormat>
  <Paragraphs>36</Paragraphs>
  <Slides>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Gaegu Bold</vt:lpstr>
      <vt:lpstr>Nunito</vt:lpstr>
      <vt:lpstr>Nefelibata Sans</vt:lpstr>
      <vt:lpstr>Gaegu</vt:lpstr>
      <vt:lpstr>TT Masters</vt:lpstr>
      <vt:lpstr>Jua</vt:lpstr>
      <vt:lpstr>Calibri</vt:lpstr>
      <vt:lpstr>Arial</vt:lpstr>
      <vt:lpstr>Scripter</vt:lpstr>
      <vt:lpstr>Nunito Bold</vt:lpstr>
      <vt:lpstr>Atma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Biru Oranye Warna Warni Ceria Tugas Presentasi</dc:title>
  <cp:lastModifiedBy>Asus Office</cp:lastModifiedBy>
  <cp:revision>5</cp:revision>
  <dcterms:created xsi:type="dcterms:W3CDTF">2006-08-16T00:00:00Z</dcterms:created>
  <dcterms:modified xsi:type="dcterms:W3CDTF">2023-10-11T05:47:40Z</dcterms:modified>
  <dc:identifier>DAFw1H5f1Uc</dc:identifier>
</cp:coreProperties>
</file>